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9385300" cy="7077075"/>
  <p:embeddedFontLst>
    <p:embeddedFont>
      <p:font typeface="Rockwell" pitchFamily="18" charset="0"/>
      <p:regular r:id="rId54"/>
      <p:bold r:id="rId55"/>
      <p:italic r:id="rId56"/>
      <p:boldItalic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Bodoni" charset="0"/>
      <p:bold r:id="rId62"/>
      <p:boldItalic r:id="rId63"/>
    </p:embeddedFont>
    <p:embeddedFont>
      <p:font typeface="Century Gothic" pitchFamily="34" charset="0"/>
      <p:regular r:id="rId64"/>
      <p:bold r:id="rId65"/>
      <p:italic r:id="rId66"/>
      <p:boldItalic r:id="rId67"/>
    </p:embeddedFont>
    <p:embeddedFont>
      <p:font typeface="Roboto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hlldKqLPYnqohGS55ksZDfmQxt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81C094A1-AADD-41CC-9943-BADF81753996}">
  <a:tblStyle styleId="{81C094A1-AADD-41CC-9943-BADF81753996}" styleName="Table_0">
    <a:wholeTbl>
      <a:tcTxStyle b="off" i="off">
        <a:font>
          <a:latin typeface="Rockwell"/>
          <a:ea typeface="Rockwell"/>
          <a:cs typeface="Rockwel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5FC"/>
          </a:solidFill>
        </a:fill>
      </a:tcStyle>
    </a:wholeTbl>
    <a:band1H>
      <a:tcTxStyle/>
      <a:tcStyle>
        <a:tcBdr/>
        <a:fill>
          <a:solidFill>
            <a:srgbClr val="D5EAF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5EAF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D3ADB6-E1F3-4C2D-8CA5-A20305618A04}" styleName="Table_1">
    <a:wholeTbl>
      <a:tcTxStyle b="off" i="off">
        <a:font>
          <a:latin typeface="Rockwell"/>
          <a:ea typeface="Rockwell"/>
          <a:cs typeface="Rockwel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BF5F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BF5FC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5E6F514-DC2C-4510-A36C-B7A1A9E16FD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F98A40E-AFE1-49DE-82B8-585268E60AE3}" styleName="Table_3">
    <a:wholeTbl>
      <a:tcTxStyle b="off" i="off">
        <a:font>
          <a:latin typeface="Rockwell"/>
          <a:ea typeface="Rockwell"/>
          <a:cs typeface="Rockwell"/>
        </a:font>
        <a:schemeClr val="lt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E39C18-58E0-4333-801B-F1828785EB6A}" styleName="Table_4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66963" cy="35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316165" y="0"/>
            <a:ext cx="4066963" cy="35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721993"/>
            <a:ext cx="4066963" cy="35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316165" y="6721993"/>
            <a:ext cx="4066963" cy="35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8457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5316165" y="6721993"/>
            <a:ext cx="4066963" cy="35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50" tIns="47025" rIns="94050" bIns="47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9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6" name="Google Shape;2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20d2649e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7000" cy="26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20d2649e1_1_0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100" cy="3184800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d20d2649e1_1_0:notes"/>
          <p:cNvSpPr txBox="1">
            <a:spLocks noGrp="1"/>
          </p:cNvSpPr>
          <p:nvPr>
            <p:ph type="sldNum" idx="12"/>
          </p:nvPr>
        </p:nvSpPr>
        <p:spPr>
          <a:xfrm>
            <a:off x="5316165" y="6721993"/>
            <a:ext cx="4067100" cy="354000"/>
          </a:xfrm>
          <a:prstGeom prst="rect">
            <a:avLst/>
          </a:prstGeom>
        </p:spPr>
        <p:txBody>
          <a:bodyPr spcFirstLastPara="1" wrap="square" lIns="94050" tIns="47025" rIns="94050" bIns="47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0" name="Google Shape;3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6" name="Google Shape;3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2" name="Google Shape;3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4" name="Google Shape;3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0" name="Google Shape;3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6" name="Google Shape;3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2" name="Google Shape;34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8" name="Google Shape;3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4" name="Google Shape;35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8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8e072ca1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7000" cy="26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8e072ca14_0_38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100" cy="3184800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118e072ca14_0_38:notes"/>
          <p:cNvSpPr txBox="1">
            <a:spLocks noGrp="1"/>
          </p:cNvSpPr>
          <p:nvPr>
            <p:ph type="sldNum" idx="12"/>
          </p:nvPr>
        </p:nvSpPr>
        <p:spPr>
          <a:xfrm>
            <a:off x="5316165" y="6721993"/>
            <a:ext cx="4067100" cy="354000"/>
          </a:xfrm>
          <a:prstGeom prst="rect">
            <a:avLst/>
          </a:prstGeom>
        </p:spPr>
        <p:txBody>
          <a:bodyPr spcFirstLastPara="1" wrap="square" lIns="94050" tIns="47025" rIns="94050" bIns="47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1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3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6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7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1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2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938530" y="3361611"/>
            <a:ext cx="7508240" cy="3184684"/>
          </a:xfrm>
          <a:prstGeom prst="rect">
            <a:avLst/>
          </a:prstGeom>
        </p:spPr>
        <p:txBody>
          <a:bodyPr spcFirstLastPara="1" wrap="square" lIns="94050" tIns="47025" rIns="94050" bIns="47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530225"/>
            <a:ext cx="3536950" cy="265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4"/>
          <p:cNvSpPr/>
          <p:nvPr/>
        </p:nvSpPr>
        <p:spPr>
          <a:xfrm rot="-892252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 extrusionOk="0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dk1">
              <a:alpha val="2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" name="Google Shape;18;p54"/>
          <p:cNvSpPr/>
          <p:nvPr/>
        </p:nvSpPr>
        <p:spPr>
          <a:xfrm rot="-892252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 extrusionOk="0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" name="Google Shape;19;p54"/>
          <p:cNvSpPr/>
          <p:nvPr/>
        </p:nvSpPr>
        <p:spPr>
          <a:xfrm rot="-892252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 extrusionOk="0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Google Shape;20;p54"/>
          <p:cNvSpPr/>
          <p:nvPr/>
        </p:nvSpPr>
        <p:spPr>
          <a:xfrm rot="-892252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 extrusionOk="0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Google Shape;21;p54"/>
          <p:cNvSpPr txBox="1"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ckwell"/>
              <a:buNone/>
              <a:defRPr sz="6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4"/>
          <p:cNvSpPr txBox="1"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84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08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dt" idx="10"/>
          </p:nvPr>
        </p:nvSpPr>
        <p:spPr>
          <a:xfrm rot="-900000">
            <a:off x="6741465" y="2313285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ftr" idx="11"/>
          </p:nvPr>
        </p:nvSpPr>
        <p:spPr>
          <a:xfrm rot="-900000">
            <a:off x="6551292" y="1528629"/>
            <a:ext cx="246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sldNum" idx="12"/>
          </p:nvPr>
        </p:nvSpPr>
        <p:spPr>
          <a:xfrm rot="-900000">
            <a:off x="6451719" y="1162062"/>
            <a:ext cx="2133600" cy="42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3"/>
          <p:cNvSpPr/>
          <p:nvPr/>
        </p:nvSpPr>
        <p:spPr>
          <a:xfrm rot="-892252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 extrusionOk="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1" name="Google Shape;111;p63"/>
          <p:cNvSpPr/>
          <p:nvPr/>
        </p:nvSpPr>
        <p:spPr>
          <a:xfrm rot="-892252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 extrusionOk="0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2" name="Google Shape;112;p63"/>
          <p:cNvSpPr/>
          <p:nvPr/>
        </p:nvSpPr>
        <p:spPr>
          <a:xfrm rot="-892252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 extrusionOk="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3" name="Google Shape;113;p63"/>
          <p:cNvSpPr/>
          <p:nvPr/>
        </p:nvSpPr>
        <p:spPr>
          <a:xfrm rot="-892252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 extrusionOk="0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4" name="Google Shape;114;p63"/>
          <p:cNvSpPr txBox="1"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3"/>
          <p:cNvSpPr txBox="1">
            <a:spLocks noGrp="1"/>
          </p:cNvSpPr>
          <p:nvPr>
            <p:ph type="body" idx="1"/>
          </p:nvPr>
        </p:nvSpPr>
        <p:spPr>
          <a:xfrm rot="4500000">
            <a:off x="2270114" y="-503679"/>
            <a:ext cx="3604759" cy="658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1pPr>
            <a:lvl2pPr marL="914400" lvl="1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2pPr>
            <a:lvl3pPr marL="1371600" lvl="2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3pPr>
            <a:lvl4pPr marL="1828800" lvl="3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4pPr>
            <a:lvl5pPr marL="2286000" lvl="4" indent="-4114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5pPr>
            <a:lvl6pPr marL="2743200" lvl="5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6pPr>
            <a:lvl7pPr marL="3200400" lvl="6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7pPr>
            <a:lvl8pPr marL="3657600" lvl="7" indent="-37719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8pPr>
            <a:lvl9pPr marL="4114800" lvl="8" indent="-37719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340"/>
              <a:buChar char="🙶"/>
              <a:defRPr/>
            </a:lvl9pPr>
          </a:lstStyle>
          <a:p>
            <a:endParaRPr/>
          </a:p>
        </p:txBody>
      </p:sp>
      <p:sp>
        <p:nvSpPr>
          <p:cNvPr id="116" name="Google Shape;116;p63"/>
          <p:cNvSpPr txBox="1">
            <a:spLocks noGrp="1"/>
          </p:cNvSpPr>
          <p:nvPr>
            <p:ph type="dt" idx="10"/>
          </p:nvPr>
        </p:nvSpPr>
        <p:spPr>
          <a:xfrm rot="-900000">
            <a:off x="6996405" y="6238502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3"/>
          <p:cNvSpPr txBox="1">
            <a:spLocks noGrp="1"/>
          </p:cNvSpPr>
          <p:nvPr>
            <p:ph type="ftr" idx="11"/>
          </p:nvPr>
        </p:nvSpPr>
        <p:spPr>
          <a:xfrm rot="-900000">
            <a:off x="5321849" y="6094794"/>
            <a:ext cx="312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3"/>
          <p:cNvSpPr txBox="1">
            <a:spLocks noGrp="1"/>
          </p:cNvSpPr>
          <p:nvPr>
            <p:ph type="sldNum" idx="12"/>
          </p:nvPr>
        </p:nvSpPr>
        <p:spPr>
          <a:xfrm rot="-900000">
            <a:off x="8182730" y="3246937"/>
            <a:ext cx="9074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4"/>
          <p:cNvSpPr/>
          <p:nvPr/>
        </p:nvSpPr>
        <p:spPr>
          <a:xfrm rot="-892252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 extrusionOk="0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1" name="Google Shape;121;p64"/>
          <p:cNvSpPr/>
          <p:nvPr/>
        </p:nvSpPr>
        <p:spPr>
          <a:xfrm rot="-892252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 extrusionOk="0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2" name="Google Shape;122;p64"/>
          <p:cNvSpPr/>
          <p:nvPr/>
        </p:nvSpPr>
        <p:spPr>
          <a:xfrm rot="-892252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 extrusionOk="0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3" name="Google Shape;123;p64"/>
          <p:cNvSpPr/>
          <p:nvPr/>
        </p:nvSpPr>
        <p:spPr>
          <a:xfrm rot="-892252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 extrusionOk="0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4" name="Google Shape;124;p64"/>
          <p:cNvSpPr txBox="1">
            <a:spLocks noGrp="1"/>
          </p:cNvSpPr>
          <p:nvPr>
            <p:ph type="title"/>
          </p:nvPr>
        </p:nvSpPr>
        <p:spPr>
          <a:xfrm rot="4500000">
            <a:off x="5101695" y="2203053"/>
            <a:ext cx="4818888" cy="14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4"/>
          <p:cNvSpPr txBox="1">
            <a:spLocks noGrp="1"/>
          </p:cNvSpPr>
          <p:nvPr>
            <p:ph type="body" idx="1"/>
          </p:nvPr>
        </p:nvSpPr>
        <p:spPr>
          <a:xfrm rot="4500000">
            <a:off x="1123107" y="920328"/>
            <a:ext cx="5088265" cy="539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1pPr>
            <a:lvl2pPr marL="914400" lvl="1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2pPr>
            <a:lvl3pPr marL="1371600" lvl="2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3pPr>
            <a:lvl4pPr marL="1828800" lvl="3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4pPr>
            <a:lvl5pPr marL="2286000" lvl="4" indent="-4114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5pPr>
            <a:lvl6pPr marL="2743200" lvl="5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6pPr>
            <a:lvl7pPr marL="3200400" lvl="6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7pPr>
            <a:lvl8pPr marL="3657600" lvl="7" indent="-37719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8pPr>
            <a:lvl9pPr marL="4114800" lvl="8" indent="-37719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340"/>
              <a:buChar char="🙶"/>
              <a:defRPr/>
            </a:lvl9pPr>
          </a:lstStyle>
          <a:p>
            <a:endParaRPr/>
          </a:p>
        </p:txBody>
      </p:sp>
      <p:sp>
        <p:nvSpPr>
          <p:cNvPr id="126" name="Google Shape;126;p64"/>
          <p:cNvSpPr txBox="1">
            <a:spLocks noGrp="1"/>
          </p:cNvSpPr>
          <p:nvPr>
            <p:ph type="dt" idx="10"/>
          </p:nvPr>
        </p:nvSpPr>
        <p:spPr>
          <a:xfrm rot="-900000">
            <a:off x="7754112" y="5888736"/>
            <a:ext cx="12435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4"/>
          <p:cNvSpPr txBox="1">
            <a:spLocks noGrp="1"/>
          </p:cNvSpPr>
          <p:nvPr>
            <p:ph type="ftr" idx="11"/>
          </p:nvPr>
        </p:nvSpPr>
        <p:spPr>
          <a:xfrm rot="-900000">
            <a:off x="4997808" y="6188244"/>
            <a:ext cx="23803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4"/>
          <p:cNvSpPr txBox="1">
            <a:spLocks noGrp="1"/>
          </p:cNvSpPr>
          <p:nvPr>
            <p:ph type="sldNum" idx="12"/>
          </p:nvPr>
        </p:nvSpPr>
        <p:spPr>
          <a:xfrm rot="-900000">
            <a:off x="7690104" y="5641848"/>
            <a:ext cx="12435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5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 extrusionOk="0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" name="Google Shape;28;p55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 extrusionOk="0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" name="Google Shape;29;p55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 extrusionOk="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" name="Google Shape;30;p55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 extrusionOk="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148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1pPr>
            <a:lvl2pPr marL="914400" lvl="1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2pPr>
            <a:lvl3pPr marL="1371600" lvl="2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3pPr>
            <a:lvl4pPr marL="1828800" lvl="3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4pPr>
            <a:lvl5pPr marL="2286000" lvl="4" indent="-4114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/>
            </a:lvl5pPr>
            <a:lvl6pPr marL="2743200" lvl="5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6pPr>
            <a:lvl7pPr marL="3200400" lvl="6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7pPr>
            <a:lvl8pPr marL="3657600" lvl="7" indent="-37719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/>
            </a:lvl8pPr>
            <a:lvl9pPr marL="4114800" lvl="8" indent="-37719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340"/>
              <a:buChar char="🙶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dt" idx="10"/>
          </p:nvPr>
        </p:nvSpPr>
        <p:spPr>
          <a:xfrm rot="900000">
            <a:off x="1690988" y="608314"/>
            <a:ext cx="17893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ftr" idx="11"/>
          </p:nvPr>
        </p:nvSpPr>
        <p:spPr>
          <a:xfrm rot="900000">
            <a:off x="3103620" y="6177546"/>
            <a:ext cx="23922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sldNum" idx="12"/>
          </p:nvPr>
        </p:nvSpPr>
        <p:spPr>
          <a:xfrm rot="900000">
            <a:off x="1265370" y="300797"/>
            <a:ext cx="22873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6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 extrusionOk="0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" name="Google Shape;38;p56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 extrusionOk="0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9" name="Google Shape;39;p56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 extrusionOk="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" name="Google Shape;40;p56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 extrusionOk="0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1" name="Google Shape;41;p56"/>
          <p:cNvSpPr txBox="1">
            <a:spLocks noGrp="1"/>
          </p:cNvSpPr>
          <p:nvPr>
            <p:ph type="dt" idx="10"/>
          </p:nvPr>
        </p:nvSpPr>
        <p:spPr>
          <a:xfrm rot="900000">
            <a:off x="7521938" y="5927116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ftr" idx="11"/>
          </p:nvPr>
        </p:nvSpPr>
        <p:spPr>
          <a:xfrm rot="900000">
            <a:off x="3892286" y="5987296"/>
            <a:ext cx="3124200" cy="29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sldNum" idx="12"/>
          </p:nvPr>
        </p:nvSpPr>
        <p:spPr>
          <a:xfrm rot="900000">
            <a:off x="7599046" y="5570110"/>
            <a:ext cx="7162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7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 extrusionOk="0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6" name="Google Shape;46;p5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 extrusionOk="0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" name="Google Shape;47;p57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 extrusionOk="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" name="Google Shape;48;p57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 extrusionOk="0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" name="Google Shape;49;p57"/>
          <p:cNvSpPr txBox="1"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ckwell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7"/>
          <p:cNvSpPr txBox="1"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84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 rot="900000">
            <a:off x="6878368" y="3761385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 rot="900000">
            <a:off x="7056965" y="3170795"/>
            <a:ext cx="19263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 rot="900000" flipH="1">
            <a:off x="7176363" y="2661157"/>
            <a:ext cx="6839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/>
          <p:nvPr/>
        </p:nvSpPr>
        <p:spPr>
          <a:xfrm rot="-892252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 extrusionOk="0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6" name="Google Shape;56;p58"/>
          <p:cNvSpPr/>
          <p:nvPr/>
        </p:nvSpPr>
        <p:spPr>
          <a:xfrm rot="-892252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 extrusionOk="0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" name="Google Shape;57;p58"/>
          <p:cNvSpPr/>
          <p:nvPr/>
        </p:nvSpPr>
        <p:spPr>
          <a:xfrm rot="-892252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 extrusionOk="0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8" name="Google Shape;58;p58"/>
          <p:cNvSpPr/>
          <p:nvPr/>
        </p:nvSpPr>
        <p:spPr>
          <a:xfrm rot="-892252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 extrusionOk="0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9" name="Google Shape;59;p58"/>
          <p:cNvSpPr txBox="1"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body" idx="1"/>
          </p:nvPr>
        </p:nvSpPr>
        <p:spPr>
          <a:xfrm rot="-900000">
            <a:off x="1014439" y="1335061"/>
            <a:ext cx="2578608" cy="48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1308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4480"/>
              <a:buChar char="🙶"/>
              <a:defRPr sz="2800"/>
            </a:lvl1pPr>
            <a:lvl2pPr marL="914400" lvl="1" indent="-47244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  <a:defRPr sz="2400"/>
            </a:lvl2pPr>
            <a:lvl3pPr marL="1371600" lvl="2" indent="-4318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🙶"/>
              <a:defRPr sz="2000"/>
            </a:lvl3pPr>
            <a:lvl4pPr marL="1828800" lvl="3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 sz="1800"/>
            </a:lvl4pPr>
            <a:lvl5pPr marL="2286000" lvl="4" indent="-4114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 sz="1800"/>
            </a:lvl5pPr>
            <a:lvl6pPr marL="2743200" lvl="5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 sz="1800"/>
            </a:lvl6pPr>
            <a:lvl7pPr marL="3200400" lvl="6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 sz="1800"/>
            </a:lvl7pPr>
            <a:lvl8pPr marL="3657600" lvl="7" indent="-37719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 sz="1800"/>
            </a:lvl8pPr>
            <a:lvl9pPr marL="4114800" lvl="8" indent="-37719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340"/>
              <a:buChar char="🙶"/>
              <a:defRPr sz="1800"/>
            </a:lvl9pPr>
          </a:lstStyle>
          <a:p>
            <a:endParaRPr/>
          </a:p>
        </p:txBody>
      </p:sp>
      <p:sp>
        <p:nvSpPr>
          <p:cNvPr id="61" name="Google Shape;61;p58"/>
          <p:cNvSpPr txBox="1">
            <a:spLocks noGrp="1"/>
          </p:cNvSpPr>
          <p:nvPr>
            <p:ph type="body" idx="2"/>
          </p:nvPr>
        </p:nvSpPr>
        <p:spPr>
          <a:xfrm rot="-900000">
            <a:off x="3701032" y="618005"/>
            <a:ext cx="2580010" cy="483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1308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4480"/>
              <a:buChar char="🙶"/>
              <a:defRPr sz="2800"/>
            </a:lvl1pPr>
            <a:lvl2pPr marL="914400" lvl="1" indent="-47244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  <a:defRPr sz="2400"/>
            </a:lvl2pPr>
            <a:lvl3pPr marL="1371600" lvl="2" indent="-4318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🙶"/>
              <a:defRPr sz="2000"/>
            </a:lvl3pPr>
            <a:lvl4pPr marL="1828800" lvl="3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 sz="1800"/>
            </a:lvl4pPr>
            <a:lvl5pPr marL="2286000" lvl="4" indent="-4114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 sz="1800"/>
            </a:lvl5pPr>
            <a:lvl6pPr marL="2743200" lvl="5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 sz="1800"/>
            </a:lvl6pPr>
            <a:lvl7pPr marL="3200400" lvl="6" indent="-37718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 sz="1800"/>
            </a:lvl7pPr>
            <a:lvl8pPr marL="3657600" lvl="7" indent="-37719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40"/>
              <a:buChar char="🙶"/>
              <a:defRPr sz="1800"/>
            </a:lvl8pPr>
            <a:lvl9pPr marL="4114800" lvl="8" indent="-37719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340"/>
              <a:buChar char="🙶"/>
              <a:defRPr sz="1800"/>
            </a:lvl9pPr>
          </a:lstStyle>
          <a:p>
            <a:endParaRPr/>
          </a:p>
        </p:txBody>
      </p:sp>
      <p:sp>
        <p:nvSpPr>
          <p:cNvPr id="62" name="Google Shape;62;p58"/>
          <p:cNvSpPr txBox="1">
            <a:spLocks noGrp="1"/>
          </p:cNvSpPr>
          <p:nvPr>
            <p:ph type="dt" idx="10"/>
          </p:nvPr>
        </p:nvSpPr>
        <p:spPr>
          <a:xfrm rot="-900000">
            <a:off x="7755919" y="5887412"/>
            <a:ext cx="12419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8"/>
          <p:cNvSpPr txBox="1">
            <a:spLocks noGrp="1"/>
          </p:cNvSpPr>
          <p:nvPr>
            <p:ph type="ftr" idx="11"/>
          </p:nvPr>
        </p:nvSpPr>
        <p:spPr>
          <a:xfrm rot="-900000">
            <a:off x="4054658" y="5494374"/>
            <a:ext cx="312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8"/>
          <p:cNvSpPr txBox="1">
            <a:spLocks noGrp="1"/>
          </p:cNvSpPr>
          <p:nvPr>
            <p:ph type="sldNum" idx="12"/>
          </p:nvPr>
        </p:nvSpPr>
        <p:spPr>
          <a:xfrm rot="-900000">
            <a:off x="7690164" y="5643110"/>
            <a:ext cx="12416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9"/>
          <p:cNvSpPr/>
          <p:nvPr/>
        </p:nvSpPr>
        <p:spPr>
          <a:xfrm rot="-892252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 extrusionOk="0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7" name="Google Shape;67;p59"/>
          <p:cNvSpPr/>
          <p:nvPr/>
        </p:nvSpPr>
        <p:spPr>
          <a:xfrm rot="-892252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 extrusionOk="0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8" name="Google Shape;68;p59"/>
          <p:cNvSpPr/>
          <p:nvPr/>
        </p:nvSpPr>
        <p:spPr>
          <a:xfrm rot="-892252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 extrusionOk="0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9" name="Google Shape;69;p59"/>
          <p:cNvSpPr/>
          <p:nvPr/>
        </p:nvSpPr>
        <p:spPr>
          <a:xfrm rot="-892252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 extrusionOk="0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0" name="Google Shape;70;p59"/>
          <p:cNvSpPr txBox="1"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9"/>
          <p:cNvSpPr txBox="1"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840"/>
              <a:buNone/>
              <a:defRPr sz="24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2"/>
          </p:nvPr>
        </p:nvSpPr>
        <p:spPr>
          <a:xfrm rot="-900000">
            <a:off x="1120518" y="2227895"/>
            <a:ext cx="2578608" cy="3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244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  <a:defRPr sz="2400"/>
            </a:lvl1pPr>
            <a:lvl2pPr marL="914400" lvl="1" indent="-4318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🙶"/>
              <a:defRPr sz="2000"/>
            </a:lvl2pPr>
            <a:lvl3pPr marL="1371600" lvl="2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 sz="1800"/>
            </a:lvl3pPr>
            <a:lvl4pPr marL="1828800" lvl="3" indent="-39116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Char char="🙶"/>
              <a:defRPr sz="1600"/>
            </a:lvl4pPr>
            <a:lvl5pPr marL="2286000" lvl="4" indent="-39116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Char char="🙶"/>
              <a:defRPr sz="1600"/>
            </a:lvl5pPr>
            <a:lvl6pPr marL="2743200" lvl="5" indent="-3606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Char char="🙶"/>
              <a:defRPr sz="1600"/>
            </a:lvl6pPr>
            <a:lvl7pPr marL="3200400" lvl="6" indent="-3606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Char char="🙶"/>
              <a:defRPr sz="1600"/>
            </a:lvl7pPr>
            <a:lvl8pPr marL="3657600" lvl="7" indent="-3606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Char char="🙶"/>
              <a:defRPr sz="1600"/>
            </a:lvl8pPr>
            <a:lvl9pPr marL="4114800" lvl="8" indent="-360679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080"/>
              <a:buChar char="🙶"/>
              <a:defRPr sz="1600"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body" idx="3"/>
          </p:nvPr>
        </p:nvSpPr>
        <p:spPr>
          <a:xfrm rot="-900000">
            <a:off x="3535709" y="687503"/>
            <a:ext cx="2214753" cy="75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840"/>
              <a:buNone/>
              <a:defRPr sz="24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body" idx="4"/>
          </p:nvPr>
        </p:nvSpPr>
        <p:spPr>
          <a:xfrm rot="-900000">
            <a:off x="3808498" y="1495882"/>
            <a:ext cx="2578608" cy="395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244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  <a:defRPr sz="2400"/>
            </a:lvl1pPr>
            <a:lvl2pPr marL="914400" lvl="1" indent="-4318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🙶"/>
              <a:defRPr sz="2000"/>
            </a:lvl2pPr>
            <a:lvl3pPr marL="1371600" lvl="2" indent="-4114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Char char="🙶"/>
              <a:defRPr sz="1800"/>
            </a:lvl3pPr>
            <a:lvl4pPr marL="1828800" lvl="3" indent="-39116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Char char="🙶"/>
              <a:defRPr sz="1600"/>
            </a:lvl4pPr>
            <a:lvl5pPr marL="2286000" lvl="4" indent="-39116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560"/>
              <a:buChar char="🙶"/>
              <a:defRPr sz="1600"/>
            </a:lvl5pPr>
            <a:lvl6pPr marL="2743200" lvl="5" indent="-3606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Char char="🙶"/>
              <a:defRPr sz="1600"/>
            </a:lvl6pPr>
            <a:lvl7pPr marL="3200400" lvl="6" indent="-3606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Char char="🙶"/>
              <a:defRPr sz="1600"/>
            </a:lvl7pPr>
            <a:lvl8pPr marL="3657600" lvl="7" indent="-36067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Char char="🙶"/>
              <a:defRPr sz="1600"/>
            </a:lvl8pPr>
            <a:lvl9pPr marL="4114800" lvl="8" indent="-360679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080"/>
              <a:buChar char="🙶"/>
              <a:defRPr sz="1600"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dt" idx="10"/>
          </p:nvPr>
        </p:nvSpPr>
        <p:spPr>
          <a:xfrm rot="-900000">
            <a:off x="7754112" y="5888736"/>
            <a:ext cx="12435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ftr" idx="11"/>
          </p:nvPr>
        </p:nvSpPr>
        <p:spPr>
          <a:xfrm rot="-900000">
            <a:off x="4050792" y="5495544"/>
            <a:ext cx="312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 rot="-900000">
            <a:off x="7690104" y="5641848"/>
            <a:ext cx="12435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 extrusionOk="0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0" name="Google Shape;80;p60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 extrusionOk="0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1" name="Google Shape;81;p60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 extrusionOk="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2" name="Google Shape;82;p60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 extrusionOk="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3" name="Google Shape;83;p60"/>
          <p:cNvSpPr txBox="1"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0"/>
          <p:cNvSpPr txBox="1">
            <a:spLocks noGrp="1"/>
          </p:cNvSpPr>
          <p:nvPr>
            <p:ph type="dt" idx="10"/>
          </p:nvPr>
        </p:nvSpPr>
        <p:spPr>
          <a:xfrm rot="900000">
            <a:off x="1691640" y="612648"/>
            <a:ext cx="17922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0"/>
          <p:cNvSpPr txBox="1">
            <a:spLocks noGrp="1"/>
          </p:cNvSpPr>
          <p:nvPr>
            <p:ph type="ftr" idx="11"/>
          </p:nvPr>
        </p:nvSpPr>
        <p:spPr>
          <a:xfrm rot="900000">
            <a:off x="2493721" y="6101033"/>
            <a:ext cx="30521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0"/>
          <p:cNvSpPr txBox="1">
            <a:spLocks noGrp="1"/>
          </p:cNvSpPr>
          <p:nvPr>
            <p:ph type="sldNum" idx="12"/>
          </p:nvPr>
        </p:nvSpPr>
        <p:spPr>
          <a:xfrm rot="900000">
            <a:off x="1261872" y="301752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1"/>
          <p:cNvSpPr/>
          <p:nvPr/>
        </p:nvSpPr>
        <p:spPr>
          <a:xfrm rot="-892252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 extrusionOk="0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9" name="Google Shape;89;p61"/>
          <p:cNvSpPr/>
          <p:nvPr/>
        </p:nvSpPr>
        <p:spPr>
          <a:xfrm rot="-892252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 extrusionOk="0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0" name="Google Shape;90;p61"/>
          <p:cNvSpPr/>
          <p:nvPr/>
        </p:nvSpPr>
        <p:spPr>
          <a:xfrm rot="-892252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 extrusionOk="0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1" name="Google Shape;91;p61"/>
          <p:cNvSpPr/>
          <p:nvPr/>
        </p:nvSpPr>
        <p:spPr>
          <a:xfrm rot="-892252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 extrusionOk="0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2" name="Google Shape;92;p61"/>
          <p:cNvSpPr txBox="1"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  <a:defRPr sz="4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body" idx="1"/>
          </p:nvPr>
        </p:nvSpPr>
        <p:spPr>
          <a:xfrm rot="-900000">
            <a:off x="844848" y="997933"/>
            <a:ext cx="5343100" cy="3888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55372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120"/>
              <a:buChar char="🙶"/>
              <a:defRPr sz="3200"/>
            </a:lvl1pPr>
            <a:lvl2pPr marL="914400" lvl="1" indent="-51308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480"/>
              <a:buChar char="🙶"/>
              <a:defRPr sz="2800"/>
            </a:lvl2pPr>
            <a:lvl3pPr marL="1371600" lvl="2" indent="-472439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  <a:defRPr sz="2400"/>
            </a:lvl3pPr>
            <a:lvl4pPr marL="1828800" lvl="3" indent="-4318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🙶"/>
              <a:defRPr sz="2000"/>
            </a:lvl4pPr>
            <a:lvl5pPr marL="2286000" lvl="4" indent="-4318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🙶"/>
              <a:defRPr sz="2000"/>
            </a:lvl5pPr>
            <a:lvl6pPr marL="2743200" lvl="5" indent="-3937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🙶"/>
              <a:defRPr sz="2000"/>
            </a:lvl6pPr>
            <a:lvl7pPr marL="3200400" lvl="6" indent="-3937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🙶"/>
              <a:defRPr sz="2000"/>
            </a:lvl7pPr>
            <a:lvl8pPr marL="3657600" lvl="7" indent="-3937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🙶"/>
              <a:defRPr sz="2000"/>
            </a:lvl8pPr>
            <a:lvl9pPr marL="4114800" lvl="8" indent="-39370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600"/>
              <a:buChar char="🙶"/>
              <a:defRPr sz="2000"/>
            </a:lvl9pPr>
          </a:lstStyle>
          <a:p>
            <a:endParaRPr/>
          </a:p>
        </p:txBody>
      </p:sp>
      <p:sp>
        <p:nvSpPr>
          <p:cNvPr id="94" name="Google Shape;94;p61"/>
          <p:cNvSpPr txBox="1">
            <a:spLocks noGrp="1"/>
          </p:cNvSpPr>
          <p:nvPr>
            <p:ph type="body" idx="2"/>
          </p:nvPr>
        </p:nvSpPr>
        <p:spPr>
          <a:xfrm rot="-900000">
            <a:off x="3216573" y="5144589"/>
            <a:ext cx="3930375" cy="988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8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7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7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7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61"/>
          <p:cNvSpPr txBox="1">
            <a:spLocks noGrp="1"/>
          </p:cNvSpPr>
          <p:nvPr>
            <p:ph type="dt" idx="10"/>
          </p:nvPr>
        </p:nvSpPr>
        <p:spPr>
          <a:xfrm rot="-900000">
            <a:off x="7754112" y="5888736"/>
            <a:ext cx="12435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1"/>
          <p:cNvSpPr txBox="1">
            <a:spLocks noGrp="1"/>
          </p:cNvSpPr>
          <p:nvPr>
            <p:ph type="ftr" idx="11"/>
          </p:nvPr>
        </p:nvSpPr>
        <p:spPr>
          <a:xfrm rot="-900000">
            <a:off x="4263966" y="6099104"/>
            <a:ext cx="30630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1"/>
          <p:cNvSpPr txBox="1">
            <a:spLocks noGrp="1"/>
          </p:cNvSpPr>
          <p:nvPr>
            <p:ph type="sldNum" idx="12"/>
          </p:nvPr>
        </p:nvSpPr>
        <p:spPr>
          <a:xfrm rot="-900000">
            <a:off x="7690104" y="5641848"/>
            <a:ext cx="12435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2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 extrusionOk="0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0" name="Google Shape;100;p62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 extrusionOk="0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1" name="Google Shape;101;p62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 extrusionOk="0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2" name="Google Shape;102;p62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 extrusionOk="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3" name="Google Shape;103;p62"/>
          <p:cNvSpPr txBox="1"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  <a:defRPr sz="4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2"/>
          <p:cNvSpPr>
            <a:spLocks noGrp="1"/>
          </p:cNvSpPr>
          <p:nvPr>
            <p:ph type="pic" idx="2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2"/>
          <p:cNvSpPr txBox="1">
            <a:spLocks noGrp="1"/>
          </p:cNvSpPr>
          <p:nvPr>
            <p:ph type="body" idx="1"/>
          </p:nvPr>
        </p:nvSpPr>
        <p:spPr>
          <a:xfrm rot="900000">
            <a:off x="822789" y="4161126"/>
            <a:ext cx="4310915" cy="120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7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7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7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62"/>
          <p:cNvSpPr txBox="1">
            <a:spLocks noGrp="1"/>
          </p:cNvSpPr>
          <p:nvPr>
            <p:ph type="dt" idx="10"/>
          </p:nvPr>
        </p:nvSpPr>
        <p:spPr>
          <a:xfrm rot="900000">
            <a:off x="6992395" y="571255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2"/>
          <p:cNvSpPr txBox="1">
            <a:spLocks noGrp="1"/>
          </p:cNvSpPr>
          <p:nvPr>
            <p:ph type="ftr" idx="11"/>
          </p:nvPr>
        </p:nvSpPr>
        <p:spPr>
          <a:xfrm rot="900000">
            <a:off x="647292" y="5162531"/>
            <a:ext cx="297745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2"/>
          <p:cNvSpPr txBox="1">
            <a:spLocks noGrp="1"/>
          </p:cNvSpPr>
          <p:nvPr>
            <p:ph type="sldNum" idx="12"/>
          </p:nvPr>
        </p:nvSpPr>
        <p:spPr>
          <a:xfrm rot="900000">
            <a:off x="7046470" y="391054"/>
            <a:ext cx="19631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l">
              <a:spcBef>
                <a:spcPts val="0"/>
              </a:spcBef>
              <a:buNone/>
              <a:def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BB5E7"/>
            </a:gs>
            <a:gs pos="100000">
              <a:srgbClr val="05619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3" descr="Scan1080Bas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3"/>
          <p:cNvSpPr txBox="1"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1308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4480"/>
              <a:buFont typeface="Noto Sans Symbols"/>
              <a:buChar char="🙶"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4724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840"/>
              <a:buFont typeface="Noto Sans Symbols"/>
              <a:buChar char="🙶"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431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🙶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41148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Char char="🙶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41147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Char char="🙶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6067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Char char="🙶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6067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Char char="🙶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6067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Noto Sans Symbols"/>
              <a:buChar char="🙶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60679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080"/>
              <a:buFont typeface="Noto Sans Symbols"/>
              <a:buChar char="🙶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dt" idx="10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ftr" idx="11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5" name="Google Shape;15;p53"/>
          <p:cNvSpPr txBox="1">
            <a:spLocks noGrp="1"/>
          </p:cNvSpPr>
          <p:nvPr>
            <p:ph type="sldNum" idx="12"/>
          </p:nvPr>
        </p:nvSpPr>
        <p:spPr>
          <a:xfrm>
            <a:off x="713047" y="5324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"/>
          <p:cNvSpPr txBox="1">
            <a:spLocks noGrp="1"/>
          </p:cNvSpPr>
          <p:nvPr>
            <p:ph type="ctrTitle"/>
          </p:nvPr>
        </p:nvSpPr>
        <p:spPr>
          <a:xfrm>
            <a:off x="467544" y="359898"/>
            <a:ext cx="4813116" cy="168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ckwell"/>
              <a:buNone/>
            </a:pPr>
            <a:r>
              <a:rPr lang="es-CL" sz="2800" b="1" dirty="0">
                <a:solidFill>
                  <a:schemeClr val="lt1"/>
                </a:solidFill>
              </a:rPr>
              <a:t>Escuela General Alberto Bachelet Martínez</a:t>
            </a:r>
            <a:endParaRPr sz="2800" b="1" dirty="0">
              <a:solidFill>
                <a:schemeClr val="lt1"/>
              </a:solidFill>
            </a:endParaRPr>
          </a:p>
        </p:txBody>
      </p:sp>
      <p:pic>
        <p:nvPicPr>
          <p:cNvPr id="134" name="Google Shape;134;p1" descr="D:\Users\Alumno\Desktop\P110027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267" y="2420888"/>
            <a:ext cx="4492757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4860032" y="2780928"/>
            <a:ext cx="3842742" cy="280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r>
              <a:rPr lang="es-CL" sz="3100" b="1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CUENTA PÚBLICA  GESTIÓN AÑO 202</a:t>
            </a:r>
            <a:r>
              <a:rPr lang="es-CL" sz="3100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sz="1800" b="1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endParaRPr sz="2400" b="1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endParaRPr sz="1600" b="1" i="1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r>
              <a:rPr lang="es-CL" sz="1600" b="1" i="1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	</a:t>
            </a:r>
            <a:endParaRPr dirty="0"/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endParaRPr sz="1600" b="1" i="1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endParaRPr sz="1600" b="1" i="1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None/>
            </a:pPr>
            <a:r>
              <a:rPr lang="es-CL" sz="3200" b="1" i="1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24 de marzo de  202</a:t>
            </a:r>
            <a:r>
              <a:rPr lang="es-CL" sz="3200" b="1" i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sz="3200" b="1" i="1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36" name="Google Shape;136;p1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4208" y="64048"/>
            <a:ext cx="1872208" cy="270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627784" y="692696"/>
            <a:ext cx="3888432" cy="60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L" sz="2000" b="1">
                <a:latin typeface="Century Gothic"/>
                <a:ea typeface="Century Gothic"/>
                <a:cs typeface="Century Gothic"/>
                <a:sym typeface="Century Gothic"/>
              </a:rPr>
              <a:t>PORCENTAJE DE  ASISTENCIA 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83768" y="1293832"/>
            <a:ext cx="4292276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1294210" y="42820"/>
            <a:ext cx="7560840" cy="82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ckwell"/>
              <a:buNone/>
            </a:pPr>
            <a:r>
              <a:rPr lang="es-CL" sz="2400" b="1">
                <a:solidFill>
                  <a:schemeClr val="lt1"/>
                </a:solidFill>
              </a:rPr>
              <a:t> ALIANZAS ESTRATÉGICAS </a:t>
            </a:r>
            <a:br>
              <a:rPr lang="es-CL" sz="2400" b="1">
                <a:solidFill>
                  <a:schemeClr val="lt1"/>
                </a:solidFill>
              </a:rPr>
            </a:br>
            <a:r>
              <a:rPr lang="es-CL" sz="2400" b="1">
                <a:solidFill>
                  <a:schemeClr val="lt1"/>
                </a:solidFill>
              </a:rPr>
              <a:t>                                                      Y REDES DE APOYO </a:t>
            </a:r>
            <a:endParaRPr/>
          </a:p>
        </p:txBody>
      </p:sp>
      <p:sp>
        <p:nvSpPr>
          <p:cNvPr id="209" name="Google Shape;209;p10" descr="Resultado de imagen para universidad centra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10" name="Google Shape;210;p10"/>
          <p:cNvGrpSpPr/>
          <p:nvPr/>
        </p:nvGrpSpPr>
        <p:grpSpPr>
          <a:xfrm>
            <a:off x="384175" y="-11702"/>
            <a:ext cx="7715498" cy="6809629"/>
            <a:chOff x="458344" y="-68262"/>
            <a:chExt cx="7715498" cy="6809629"/>
          </a:xfrm>
        </p:grpSpPr>
        <p:sp>
          <p:nvSpPr>
            <p:cNvPr id="211" name="Google Shape;211;p10"/>
            <p:cNvSpPr/>
            <p:nvPr/>
          </p:nvSpPr>
          <p:spPr>
            <a:xfrm>
              <a:off x="3384822" y="2552494"/>
              <a:ext cx="1861097" cy="1861097"/>
            </a:xfrm>
            <a:custGeom>
              <a:avLst/>
              <a:gdLst/>
              <a:ahLst/>
              <a:cxnLst/>
              <a:rect l="l" t="t" r="r" b="b"/>
              <a:pathLst>
                <a:path w="1861097" h="1861097" extrusionOk="0">
                  <a:moveTo>
                    <a:pt x="0" y="930549"/>
                  </a:moveTo>
                  <a:cubicBezTo>
                    <a:pt x="0" y="416621"/>
                    <a:pt x="416621" y="0"/>
                    <a:pt x="930549" y="0"/>
                  </a:cubicBezTo>
                  <a:cubicBezTo>
                    <a:pt x="1444477" y="0"/>
                    <a:pt x="1861098" y="416621"/>
                    <a:pt x="1861098" y="930549"/>
                  </a:cubicBezTo>
                  <a:cubicBezTo>
                    <a:pt x="1861098" y="1444477"/>
                    <a:pt x="1444477" y="1861098"/>
                    <a:pt x="930549" y="1861098"/>
                  </a:cubicBezTo>
                  <a:cubicBezTo>
                    <a:pt x="416621" y="1861098"/>
                    <a:pt x="0" y="1444477"/>
                    <a:pt x="0" y="930549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C8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2850" tIns="292850" rIns="292850" bIns="29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Rockwell"/>
                <a:buNone/>
              </a:pPr>
              <a:r>
                <a:rPr lang="es-CL" sz="16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ESCUELA</a:t>
              </a: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2996041" y="-68262"/>
              <a:ext cx="1861097" cy="1861097"/>
            </a:xfrm>
            <a:custGeom>
              <a:avLst/>
              <a:gdLst/>
              <a:ahLst/>
              <a:cxnLst/>
              <a:rect l="l" t="t" r="r" b="b"/>
              <a:pathLst>
                <a:path w="1861097" h="1861097" extrusionOk="0">
                  <a:moveTo>
                    <a:pt x="0" y="930549"/>
                  </a:moveTo>
                  <a:cubicBezTo>
                    <a:pt x="0" y="416621"/>
                    <a:pt x="416621" y="0"/>
                    <a:pt x="930549" y="0"/>
                  </a:cubicBezTo>
                  <a:cubicBezTo>
                    <a:pt x="1444477" y="0"/>
                    <a:pt x="1861098" y="416621"/>
                    <a:pt x="1861098" y="930549"/>
                  </a:cubicBezTo>
                  <a:cubicBezTo>
                    <a:pt x="1861098" y="1444477"/>
                    <a:pt x="1444477" y="1861098"/>
                    <a:pt x="930549" y="1861098"/>
                  </a:cubicBezTo>
                  <a:cubicBezTo>
                    <a:pt x="416621" y="1861098"/>
                    <a:pt x="0" y="1444477"/>
                    <a:pt x="0" y="93054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C8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2850" tIns="292850" rIns="292850" bIns="29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Rockwell"/>
                <a:buNone/>
              </a:pPr>
              <a:r>
                <a:rPr lang="es-CL" sz="16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OPD, HPV, ALTER JOVEN, </a:t>
              </a: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6312745" y="2046370"/>
              <a:ext cx="1861097" cy="1861097"/>
            </a:xfrm>
            <a:custGeom>
              <a:avLst/>
              <a:gdLst/>
              <a:ahLst/>
              <a:cxnLst/>
              <a:rect l="l" t="t" r="r" b="b"/>
              <a:pathLst>
                <a:path w="1861097" h="1861097" extrusionOk="0">
                  <a:moveTo>
                    <a:pt x="0" y="930549"/>
                  </a:moveTo>
                  <a:cubicBezTo>
                    <a:pt x="0" y="416621"/>
                    <a:pt x="416621" y="0"/>
                    <a:pt x="930549" y="0"/>
                  </a:cubicBezTo>
                  <a:cubicBezTo>
                    <a:pt x="1444477" y="0"/>
                    <a:pt x="1861098" y="416621"/>
                    <a:pt x="1861098" y="930549"/>
                  </a:cubicBezTo>
                  <a:cubicBezTo>
                    <a:pt x="1861098" y="1444477"/>
                    <a:pt x="1444477" y="1861098"/>
                    <a:pt x="930549" y="1861098"/>
                  </a:cubicBezTo>
                  <a:cubicBezTo>
                    <a:pt x="416621" y="1861098"/>
                    <a:pt x="0" y="1444477"/>
                    <a:pt x="0" y="930549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C8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87775" tIns="287775" rIns="287775" bIns="28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Rockwell"/>
                <a:buNone/>
              </a:pPr>
              <a:r>
                <a:rPr lang="es-CL" sz="12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                                                                 DIRECCIÓN DE      </a:t>
              </a:r>
              <a:r>
                <a:rPr lang="es-CL" sz="16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SALUD             </a:t>
              </a:r>
              <a:r>
                <a:rPr lang="es-CL" sz="1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EL BOSQUE</a:t>
              </a:r>
              <a:endParaRPr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5138576" y="4880270"/>
              <a:ext cx="1861097" cy="1861097"/>
            </a:xfrm>
            <a:custGeom>
              <a:avLst/>
              <a:gdLst/>
              <a:ahLst/>
              <a:cxnLst/>
              <a:rect l="l" t="t" r="r" b="b"/>
              <a:pathLst>
                <a:path w="1861097" h="1861097" extrusionOk="0">
                  <a:moveTo>
                    <a:pt x="0" y="930549"/>
                  </a:moveTo>
                  <a:cubicBezTo>
                    <a:pt x="0" y="416621"/>
                    <a:pt x="416621" y="0"/>
                    <a:pt x="930549" y="0"/>
                  </a:cubicBezTo>
                  <a:cubicBezTo>
                    <a:pt x="1444477" y="0"/>
                    <a:pt x="1861098" y="416621"/>
                    <a:pt x="1861098" y="930549"/>
                  </a:cubicBezTo>
                  <a:cubicBezTo>
                    <a:pt x="1861098" y="1444477"/>
                    <a:pt x="1444477" y="1861098"/>
                    <a:pt x="930549" y="1861098"/>
                  </a:cubicBezTo>
                  <a:cubicBezTo>
                    <a:pt x="416621" y="1861098"/>
                    <a:pt x="0" y="1444477"/>
                    <a:pt x="0" y="930549"/>
                  </a:cubicBezTo>
                  <a:close/>
                </a:path>
              </a:pathLst>
            </a:custGeom>
            <a:solidFill>
              <a:srgbClr val="6EA522"/>
            </a:solidFill>
            <a:ln w="25400" cap="flat" cmpd="sng">
              <a:solidFill>
                <a:srgbClr val="C8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87775" tIns="287775" rIns="287775" bIns="28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Rockwell"/>
                <a:buNone/>
              </a:pPr>
              <a:r>
                <a:rPr lang="es-CL" sz="12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UNIVERSIDAD</a:t>
              </a:r>
              <a:r>
                <a:rPr lang="es-CL" sz="16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MAYOR</a:t>
              </a: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1893552" y="4877617"/>
              <a:ext cx="1861097" cy="1861097"/>
            </a:xfrm>
            <a:custGeom>
              <a:avLst/>
              <a:gdLst/>
              <a:ahLst/>
              <a:cxnLst/>
              <a:rect l="l" t="t" r="r" b="b"/>
              <a:pathLst>
                <a:path w="1861097" h="1861097" extrusionOk="0">
                  <a:moveTo>
                    <a:pt x="0" y="930549"/>
                  </a:moveTo>
                  <a:cubicBezTo>
                    <a:pt x="0" y="416621"/>
                    <a:pt x="416621" y="0"/>
                    <a:pt x="930549" y="0"/>
                  </a:cubicBezTo>
                  <a:cubicBezTo>
                    <a:pt x="1444477" y="0"/>
                    <a:pt x="1861098" y="416621"/>
                    <a:pt x="1861098" y="930549"/>
                  </a:cubicBezTo>
                  <a:cubicBezTo>
                    <a:pt x="1861098" y="1444477"/>
                    <a:pt x="1444477" y="1861098"/>
                    <a:pt x="930549" y="1861098"/>
                  </a:cubicBezTo>
                  <a:cubicBezTo>
                    <a:pt x="416621" y="1861098"/>
                    <a:pt x="0" y="1444477"/>
                    <a:pt x="0" y="930549"/>
                  </a:cubicBezTo>
                  <a:close/>
                </a:path>
              </a:pathLst>
            </a:custGeom>
            <a:solidFill>
              <a:srgbClr val="A4D647"/>
            </a:solidFill>
            <a:ln w="25400" cap="flat" cmpd="sng">
              <a:solidFill>
                <a:srgbClr val="C8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2850" tIns="292850" rIns="292850" bIns="29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Rockwell"/>
                <a:buNone/>
              </a:pPr>
              <a:r>
                <a:rPr lang="es-CL" sz="16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UCSH</a:t>
              </a: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458344" y="1795267"/>
              <a:ext cx="1861097" cy="1861097"/>
            </a:xfrm>
            <a:custGeom>
              <a:avLst/>
              <a:gdLst/>
              <a:ahLst/>
              <a:cxnLst/>
              <a:rect l="l" t="t" r="r" b="b"/>
              <a:pathLst>
                <a:path w="1861097" h="1861097" extrusionOk="0">
                  <a:moveTo>
                    <a:pt x="0" y="930549"/>
                  </a:moveTo>
                  <a:cubicBezTo>
                    <a:pt x="0" y="416621"/>
                    <a:pt x="416621" y="0"/>
                    <a:pt x="930549" y="0"/>
                  </a:cubicBezTo>
                  <a:cubicBezTo>
                    <a:pt x="1444477" y="0"/>
                    <a:pt x="1861098" y="416621"/>
                    <a:pt x="1861098" y="930549"/>
                  </a:cubicBezTo>
                  <a:cubicBezTo>
                    <a:pt x="1861098" y="1444477"/>
                    <a:pt x="1444477" y="1861098"/>
                    <a:pt x="930549" y="1861098"/>
                  </a:cubicBezTo>
                  <a:cubicBezTo>
                    <a:pt x="416621" y="1861098"/>
                    <a:pt x="0" y="1444477"/>
                    <a:pt x="0" y="930549"/>
                  </a:cubicBezTo>
                  <a:close/>
                </a:path>
              </a:pathLst>
            </a:custGeom>
            <a:solidFill>
              <a:srgbClr val="1D758C"/>
            </a:solidFill>
            <a:ln w="25400" cap="flat" cmpd="sng">
              <a:solidFill>
                <a:srgbClr val="C8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92850" tIns="292850" rIns="292850" bIns="29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Rockwell"/>
                <a:buNone/>
              </a:pPr>
              <a:r>
                <a:rPr lang="es-CL" sz="16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JUNTA DE VECINOS</a:t>
              </a:r>
              <a:endParaRPr/>
            </a:p>
          </p:txBody>
        </p:sp>
      </p:grpSp>
      <p:sp>
        <p:nvSpPr>
          <p:cNvPr id="217" name="Google Shape;217;p10" descr="Resultado de imagen para ceac silva henriquez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18" name="Google Shape;218;p10" descr="Campus Virtual UCS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6142108"/>
            <a:ext cx="792087" cy="30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1144" y="6094215"/>
            <a:ext cx="1224136" cy="28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 descr="Municipalidad de El Bosque Un bosque para todos y toda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80" y="2214722"/>
            <a:ext cx="448336" cy="44833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0"/>
          <p:cNvSpPr/>
          <p:nvPr/>
        </p:nvSpPr>
        <p:spPr>
          <a:xfrm rot="-4753078">
            <a:off x="2453395" y="2689117"/>
            <a:ext cx="708813" cy="939102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2" name="Google Shape;222;p10"/>
          <p:cNvSpPr/>
          <p:nvPr/>
        </p:nvSpPr>
        <p:spPr>
          <a:xfrm rot="-8626187">
            <a:off x="3102746" y="4219556"/>
            <a:ext cx="704024" cy="940317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3" name="Google Shape;223;p10"/>
          <p:cNvSpPr/>
          <p:nvPr/>
        </p:nvSpPr>
        <p:spPr>
          <a:xfrm rot="-1957593">
            <a:off x="4718245" y="4255909"/>
            <a:ext cx="712774" cy="867647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4" name="Google Shape;224;p10"/>
          <p:cNvSpPr/>
          <p:nvPr/>
        </p:nvSpPr>
        <p:spPr>
          <a:xfrm rot="-6153986">
            <a:off x="5304023" y="2822286"/>
            <a:ext cx="743204" cy="92881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5" name="Google Shape;225;p10"/>
          <p:cNvSpPr/>
          <p:nvPr/>
        </p:nvSpPr>
        <p:spPr>
          <a:xfrm rot="-440002">
            <a:off x="3767771" y="1830147"/>
            <a:ext cx="665141" cy="793704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/>
          </p:nvPr>
        </p:nvSpPr>
        <p:spPr>
          <a:xfrm>
            <a:off x="1115616" y="379592"/>
            <a:ext cx="6840760" cy="67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ckwell"/>
              <a:buNone/>
            </a:pPr>
            <a:r>
              <a:rPr lang="es-CL" sz="2400" b="1">
                <a:solidFill>
                  <a:schemeClr val="lt1"/>
                </a:solidFill>
              </a:rPr>
              <a:t>	RELACIONES CON LA COMUNIDAD</a:t>
            </a:r>
            <a:endParaRPr/>
          </a:p>
        </p:txBody>
      </p:sp>
      <p:pic>
        <p:nvPicPr>
          <p:cNvPr id="231" name="Google Shape;23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0" y="4958925"/>
            <a:ext cx="3154200" cy="1662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32" name="Google Shape;232;p11"/>
          <p:cNvSpPr/>
          <p:nvPr/>
        </p:nvSpPr>
        <p:spPr>
          <a:xfrm>
            <a:off x="467544" y="1196752"/>
            <a:ext cx="8280920" cy="29523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37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Nuestra escuela tiene una política de puertas abiertas a la comunidad y, en este contexto, participamos: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Sede de Votaciones.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Sede de </a:t>
            </a: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encuentros comunitarios: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Consultas Ciudadanas,  Diálogos Temáticos  sector 4.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Junta de Vecinos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Alarma comunitaria y uso de sede vecinal.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solidario  a Hogar de Ancianos El Bosque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3" name="Google Shape;23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3213" y="4869667"/>
            <a:ext cx="2454000" cy="184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6675" y="4869675"/>
            <a:ext cx="2579400" cy="192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>
            <a:spLocks noGrp="1"/>
          </p:cNvSpPr>
          <p:nvPr>
            <p:ph type="title"/>
          </p:nvPr>
        </p:nvSpPr>
        <p:spPr>
          <a:xfrm>
            <a:off x="1259632" y="404664"/>
            <a:ext cx="702474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ckwell"/>
              <a:buNone/>
            </a:pPr>
            <a:r>
              <a:rPr lang="es-CL" sz="2400" b="1">
                <a:solidFill>
                  <a:schemeClr val="lt1"/>
                </a:solidFill>
              </a:rPr>
              <a:t>SISTEMA DE PERFECCIONAMIENTO</a:t>
            </a:r>
            <a:endParaRPr/>
          </a:p>
        </p:txBody>
      </p:sp>
      <p:sp>
        <p:nvSpPr>
          <p:cNvPr id="241" name="Google Shape;241;p12"/>
          <p:cNvSpPr txBox="1"/>
          <p:nvPr/>
        </p:nvSpPr>
        <p:spPr>
          <a:xfrm>
            <a:off x="683569" y="980728"/>
            <a:ext cx="7776864" cy="467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 perfeccionamiento:  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contexto de educación remota las Reflexiones Pedagógicas estuvieron orientadas a apoyar o capacitar en: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❖"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uso de nuevas </a:t>
            </a: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aplicaciones virtuales 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la construcción de material  pedagógicas interactivas, en clases virtuales.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Perfeccionamiento Externo:</a:t>
            </a:r>
            <a:endParaRPr/>
          </a:p>
          <a:p>
            <a:pPr marL="285750" marR="0" lvl="0" indent="-28575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❖"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* Curso “Evaluación para el Aprendizaje” dictado por la U. Mayor  y dirigido a todas/os los docentes de la escuela.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❖"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Capacitación “Protocolos de prevención 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enfermedades infecto contagiosas en contexto Covid -19”, dictadas por área de prevención del DEM.</a:t>
            </a:r>
            <a:endParaRPr/>
          </a:p>
          <a:p>
            <a:pPr marL="342900" marR="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❖"/>
            </a:pP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Capacitaciones en convivencia escolar: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temática “Buen trato” impartido por el departamento de convivencia escolar del DEM.</a:t>
            </a:r>
            <a:endParaRPr sz="2400">
              <a:solidFill>
                <a:srgbClr val="AEE8FB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1043490" y="1627998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None/>
            </a:pPr>
            <a:r>
              <a:rPr lang="es-CL"/>
              <a:t>Visitas Agencia de la calidad y/o Superintendencia de Educación</a:t>
            </a:r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body" idx="1"/>
          </p:nvPr>
        </p:nvSpPr>
        <p:spPr>
          <a:xfrm>
            <a:off x="1043493" y="2599989"/>
            <a:ext cx="6777317" cy="2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11887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r>
              <a:rPr lang="es-CL"/>
              <a:t>Visita Evaluación y Orientación Remota: 25 de mayo al 03 de junio.</a:t>
            </a:r>
            <a:endParaRPr/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/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 b="1">
              <a:solidFill>
                <a:srgbClr val="FFC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 b="1">
              <a:solidFill>
                <a:srgbClr val="D8117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 b="1">
              <a:solidFill>
                <a:srgbClr val="D8117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 b="1">
              <a:solidFill>
                <a:srgbClr val="D8117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 b="1">
              <a:solidFill>
                <a:srgbClr val="D8117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57175" lvl="0" indent="-11887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24"/>
              <a:buNone/>
            </a:pPr>
            <a:endParaRPr/>
          </a:p>
          <a:p>
            <a:pPr marL="257175" lvl="0" indent="-118871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24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>
            <a:spLocks noGrp="1"/>
          </p:cNvSpPr>
          <p:nvPr>
            <p:ph type="title"/>
          </p:nvPr>
        </p:nvSpPr>
        <p:spPr>
          <a:xfrm rot="-4500000">
            <a:off x="-1058096" y="2510495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-CL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b="1"/>
              <a:t>RECURSOS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40909"/>
              <a:buFont typeface="Calibri"/>
              <a:buNone/>
            </a:pPr>
            <a:r>
              <a:rPr lang="es-CL" b="1"/>
              <a:t> 2021</a:t>
            </a:r>
            <a:br>
              <a:rPr lang="es-CL" b="1"/>
            </a:br>
            <a:endParaRPr b="1"/>
          </a:p>
        </p:txBody>
      </p:sp>
      <p:sp>
        <p:nvSpPr>
          <p:cNvPr id="253" name="Google Shape;253;p49"/>
          <p:cNvSpPr txBox="1"/>
          <p:nvPr/>
        </p:nvSpPr>
        <p:spPr>
          <a:xfrm>
            <a:off x="2087101" y="6336757"/>
            <a:ext cx="705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*In</a:t>
            </a:r>
            <a:r>
              <a:rPr lang="es-CL" sz="13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formación entregada en marzo 2022 por Dpto. Finanzas Dem</a:t>
            </a:r>
            <a:endParaRPr sz="13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aphicFrame>
        <p:nvGraphicFramePr>
          <p:cNvPr id="254" name="Google Shape;254;p49"/>
          <p:cNvGraphicFramePr/>
          <p:nvPr/>
        </p:nvGraphicFramePr>
        <p:xfrm>
          <a:off x="2248625" y="1161700"/>
          <a:ext cx="6400800" cy="1712169"/>
        </p:xfrm>
        <a:graphic>
          <a:graphicData uri="http://schemas.openxmlformats.org/drawingml/2006/table">
            <a:tbl>
              <a:tblPr>
                <a:noFill/>
                <a:tableStyleId>{15E6F514-DC2C-4510-A36C-B7A1A9E16FD9}</a:tableStyleId>
              </a:tblPr>
              <a:tblGrid>
                <a:gridCol w="1552575"/>
                <a:gridCol w="1066800"/>
                <a:gridCol w="1047750"/>
                <a:gridCol w="1695450"/>
                <a:gridCol w="1038225"/>
              </a:tblGrid>
              <a:tr h="936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Gasto en remuneraciones  SEP</a:t>
                      </a:r>
                      <a:endParaRPr sz="11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Acción comunal software educativo</a:t>
                      </a:r>
                      <a:endParaRPr sz="11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Acción comunal Covid-19</a:t>
                      </a:r>
                      <a:endParaRPr sz="11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Acción Comunal acompañamiento</a:t>
                      </a:r>
                      <a:endParaRPr sz="11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saldos 2020-2021 para compras</a:t>
                      </a:r>
                      <a:endParaRPr sz="11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58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90.344.508</a:t>
                      </a:r>
                      <a:endParaRPr sz="11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2.880.000</a:t>
                      </a:r>
                      <a:endParaRPr sz="11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20.000.000</a:t>
                      </a:r>
                      <a:endParaRPr sz="11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8.000.000</a:t>
                      </a:r>
                      <a:endParaRPr sz="11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23.434.727</a:t>
                      </a:r>
                      <a:endParaRPr sz="11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255" name="Google Shape;255;p49"/>
          <p:cNvGraphicFramePr/>
          <p:nvPr/>
        </p:nvGraphicFramePr>
        <p:xfrm>
          <a:off x="1230600" y="3276300"/>
          <a:ext cx="7725450" cy="2554115"/>
        </p:xfrm>
        <a:graphic>
          <a:graphicData uri="http://schemas.openxmlformats.org/drawingml/2006/table">
            <a:tbl>
              <a:tblPr>
                <a:noFill/>
                <a:tableStyleId>{15E6F514-DC2C-4510-A36C-B7A1A9E16FD9}</a:tableStyleId>
              </a:tblPr>
              <a:tblGrid>
                <a:gridCol w="4352425"/>
                <a:gridCol w="1455250"/>
                <a:gridCol w="1917775"/>
              </a:tblGrid>
              <a:tr h="440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3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Detalle compras</a:t>
                      </a:r>
                      <a:endParaRPr sz="13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Fecha egreso</a:t>
                      </a:r>
                      <a:endParaRPr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  <a:endParaRPr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8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3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compra ábaco vertical curvo</a:t>
                      </a:r>
                      <a:endParaRPr sz="13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21/09/2021</a:t>
                      </a:r>
                      <a:endParaRPr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$125,897</a:t>
                      </a:r>
                      <a:endParaRPr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77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3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Compra artículos escolares y oficina: lápiz pasta, destacador, corchetes fundas transparentes, resmas papel para fotocopiadora, separador, carpetas de cartulina.</a:t>
                      </a:r>
                      <a:endParaRPr sz="13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21/09/2021</a:t>
                      </a:r>
                      <a:endParaRPr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$186,306</a:t>
                      </a:r>
                      <a:endParaRPr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0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  <a:endParaRPr sz="11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3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$312,203</a:t>
                      </a:r>
                      <a:endParaRPr sz="13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Gestión Pedagógica</a:t>
            </a:r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365760" lvl="0" indent="-36576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/>
              <a:t>Mejorar resultados de aprendizajes en todos los estudiantes, </a:t>
            </a:r>
            <a:r>
              <a:rPr lang="es-CL" b="1"/>
              <a:t>fortalecer</a:t>
            </a:r>
            <a:r>
              <a:rPr lang="es-CL"/>
              <a:t> la gestión Institucional a través del asesoramiento y apoyo pedagógico a los docentes en materias referidas a la organización, preparación de la enseñanza, acción docente en el aula y evaluación de los aprendizajes, con una implementación curricular, sustentada en el Modelo del Marco de la Buena Enseñanza.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/>
              <a:t>Programa y proyectos pedagógicos</a:t>
            </a:r>
            <a:endParaRPr/>
          </a:p>
        </p:txBody>
      </p:sp>
      <p:sp>
        <p:nvSpPr>
          <p:cNvPr id="267" name="Google Shape;267;p15"/>
          <p:cNvSpPr txBox="1">
            <a:spLocks noGrp="1"/>
          </p:cNvSpPr>
          <p:nvPr>
            <p:ph type="body" idx="1"/>
          </p:nvPr>
        </p:nvSpPr>
        <p:spPr>
          <a:xfrm rot="900000">
            <a:off x="3441747" y="980821"/>
            <a:ext cx="4856326" cy="533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342900" lvl="0" indent="-309372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P.M.E.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09372" algn="just" rtl="0">
              <a:spcBef>
                <a:spcPts val="1007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Plan de lectura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09372" algn="just" rtl="0">
              <a:spcBef>
                <a:spcPts val="1007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Plan de estudio modificado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09372" algn="just" rtl="0">
              <a:spcBef>
                <a:spcPts val="1007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Plan de diagnóstico integral de los aprendizajes (DIA)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09372" algn="just" rtl="0">
              <a:spcBef>
                <a:spcPts val="1007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Plan de seguimiento de actividades por estudiantes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09372" algn="just" rtl="0">
              <a:spcBef>
                <a:spcPts val="1007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Plan de actividades extracurriculares (concurso declamación, concurso día del deporte, taller de inglés primer ciclo, taller de danza y tenis de mesa).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09372" algn="just" rtl="0">
              <a:spcBef>
                <a:spcPts val="1007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Noto Sans Symbols"/>
              <a:buChar char="∙"/>
            </a:pPr>
            <a:r>
              <a:rPr lang="es-CL" sz="2200">
                <a:latin typeface="Century Gothic"/>
                <a:ea typeface="Century Gothic"/>
                <a:cs typeface="Century Gothic"/>
                <a:sym typeface="Century Gothic"/>
              </a:rPr>
              <a:t>Plan de apoyo pedagógico a estudiantes desconectados.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118"/>
              </a:spcBef>
              <a:spcAft>
                <a:spcPts val="0"/>
              </a:spcAft>
              <a:buClr>
                <a:schemeClr val="lt1"/>
              </a:buClr>
              <a:buSzPct val="160000"/>
              <a:buNone/>
            </a:pPr>
            <a:endParaRPr/>
          </a:p>
          <a:p>
            <a:pPr marL="514350" lvl="0" indent="-251206" algn="l" rtl="0">
              <a:spcBef>
                <a:spcPts val="1118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Rockwell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792088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</a:pPr>
            <a:r>
              <a:rPr lang="es-CL" sz="2800" b="1">
                <a:solidFill>
                  <a:schemeClr val="lt1"/>
                </a:solidFill>
              </a:rPr>
              <a:t>PLAN DE MEJORAMIENTO EDUCATIVO 				2021</a:t>
            </a:r>
            <a:endParaRPr sz="2800" b="1">
              <a:solidFill>
                <a:schemeClr val="lt1"/>
              </a:solidFill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321196" y="2204864"/>
            <a:ext cx="8354855" cy="3456384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25400" cap="flat" cmpd="sng">
            <a:solidFill>
              <a:srgbClr val="437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lang="es-CL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Plan de Mejoramiento Educativo es el instrumento a través del cual la escuela planifica y organiza su proceso de mejoramiento educativo centrado en los aprendizajes por un período de </a:t>
            </a:r>
            <a:r>
              <a:rPr lang="es-CL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cuatro años</a:t>
            </a:r>
            <a:r>
              <a:rPr lang="es-CL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En él se establecen </a:t>
            </a:r>
            <a:r>
              <a:rPr lang="es-CL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metas </a:t>
            </a:r>
            <a:r>
              <a:rPr lang="es-CL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aprendizaje y las acciones a desarrollar en cada escuela.</a:t>
            </a:r>
            <a:r>
              <a:rPr lang="es-CL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899592" y="260648"/>
            <a:ext cx="6579435" cy="32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</a:pPr>
            <a:r>
              <a:rPr lang="es-CL" sz="2000" b="1"/>
              <a:t>Plan de Mejoramiento Educativo 2021</a:t>
            </a:r>
            <a:endParaRPr sz="2000" b="1"/>
          </a:p>
        </p:txBody>
      </p:sp>
      <p:graphicFrame>
        <p:nvGraphicFramePr>
          <p:cNvPr id="279" name="Google Shape;279;p17"/>
          <p:cNvGraphicFramePr/>
          <p:nvPr/>
        </p:nvGraphicFramePr>
        <p:xfrm>
          <a:off x="251520" y="546323"/>
          <a:ext cx="8712950" cy="6088765"/>
        </p:xfrm>
        <a:graphic>
          <a:graphicData uri="http://schemas.openxmlformats.org/drawingml/2006/table">
            <a:tbl>
              <a:tblPr>
                <a:noFill/>
                <a:tableStyleId>{15E6F514-DC2C-4510-A36C-B7A1A9E16FD9}</a:tableStyleId>
              </a:tblPr>
              <a:tblGrid>
                <a:gridCol w="926675"/>
                <a:gridCol w="4518925"/>
                <a:gridCol w="1827200"/>
                <a:gridCol w="720075"/>
                <a:gridCol w="720075"/>
              </a:tblGrid>
              <a:tr h="493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 cap="none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es-CL" sz="900" u="none" strike="noStrike" cap="none">
                          <a:solidFill>
                            <a:schemeClr val="lt1"/>
                          </a:solidFill>
                        </a:rPr>
                        <a:t>DIMENSIONES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>
                          <a:solidFill>
                            <a:schemeClr val="lt1"/>
                          </a:solidFill>
                        </a:rPr>
                        <a:t>OBJETIVO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CL" sz="1000">
                          <a:solidFill>
                            <a:schemeClr val="lt1"/>
                          </a:solidFill>
                        </a:rPr>
                        <a:t>METAS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>
                          <a:solidFill>
                            <a:schemeClr val="lt1"/>
                          </a:solidFill>
                        </a:rPr>
                        <a:t>Cant. acciones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>
                          <a:solidFill>
                            <a:schemeClr val="lt1"/>
                          </a:solidFill>
                        </a:rPr>
                        <a:t> % </a:t>
                      </a:r>
                      <a:r>
                        <a:rPr lang="es-CL" sz="900">
                          <a:solidFill>
                            <a:schemeClr val="lt1"/>
                          </a:solidFill>
                        </a:rPr>
                        <a:t>implementación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569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</a:rPr>
                        <a:t>Gestión pedagógica </a:t>
                      </a:r>
                      <a:endParaRPr sz="1100" b="1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Consolidar prácticas que favorezcan el desarrollo de diferentes estrategias metodologías dentro y fuera del aula y generar espacios de colaboración  e intercambio de metodologías y didácticas  de enseñanza entre docentes permitiendo  monitorear permanentemente la cobertura curricular y los resultados de aprendizaje.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Fortalecer las prácticas de identificación y prevención en apoyo a los estudiantes, de manera sistemática, implementando acciones para asegurar su permanencia en el sistema escolar.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El 100% de las estrategias responden a las necesidades académicas, afectivas y sociales de los estudiantes.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7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90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37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</a:rPr>
                        <a:t>Gestión de Liderazgo</a:t>
                      </a:r>
                      <a:endParaRPr sz="1100" b="1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Fortalecer  el involucramiento de los docentes y asistentes de la educación en los procesos institucionales tenido como referente el PEI y PME mediante una efectiva comunicación interna y externa. 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Alcanzar un 90 % de nivel de satisfacción entre los integrantes de la comunidad educativa con un sistema de comunicación efectiva y fluida entre los diferentes estamentos de la comunidad educativa.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2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100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12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</a:rPr>
                        <a:t>Gestión convivencia escolar</a:t>
                      </a:r>
                      <a:endParaRPr sz="1100" b="1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Promover en los integrantes de la comunidad educativa, comportamientos y habilidades sociales con el propósito de sustentar estilos de vida saludable, resolver adecuadamente los conflictos y  prevenir conductas de riesgo.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El 90% de la comunidad educativa participa de actividades de formación personal, social y de participación democrática.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2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100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361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b="1">
                          <a:solidFill>
                            <a:schemeClr val="lt1"/>
                          </a:solidFill>
                        </a:rPr>
                        <a:t>Gestión de recursos</a:t>
                      </a:r>
                      <a:endParaRPr sz="1100" b="1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Gestión de recursos Humanos: Contar con el personal idóneo, comprometido y motivado para ejercer funciones que se le han asignado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El 100% de los recursos financieros, educativos y humanos serán destinados para garantizar una óptima provisión, organización y utilización de estos.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4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100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9342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>
                          <a:solidFill>
                            <a:schemeClr val="lt1"/>
                          </a:solidFill>
                        </a:rPr>
                        <a:t>Gestión de recursos Materiales: Implementar espacios educativos con altos estándares, que responda a los intereses y necesidades de los estudiantes y  que faciliten el aprendizaje, la recreación y el bienestar.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2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</a:rPr>
                        <a:t>50 - 74</a:t>
                      </a: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20d2649e1_1_0"/>
          <p:cNvSpPr txBox="1">
            <a:spLocks noGrp="1"/>
          </p:cNvSpPr>
          <p:nvPr>
            <p:ph type="ctrTitle"/>
          </p:nvPr>
        </p:nvSpPr>
        <p:spPr>
          <a:xfrm rot="-900058">
            <a:off x="547874" y="3632597"/>
            <a:ext cx="5985269" cy="1606058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d20d2649e1_1_0"/>
          <p:cNvSpPr txBox="1">
            <a:spLocks noGrp="1"/>
          </p:cNvSpPr>
          <p:nvPr>
            <p:ph type="subTitle" idx="1"/>
          </p:nvPr>
        </p:nvSpPr>
        <p:spPr>
          <a:xfrm rot="-899938">
            <a:off x="2201218" y="5027251"/>
            <a:ext cx="4655304" cy="11283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480"/>
              </a:spcBef>
              <a:spcAft>
                <a:spcPts val="600"/>
              </a:spcAft>
              <a:buNone/>
            </a:pPr>
            <a:endParaRPr/>
          </a:p>
        </p:txBody>
      </p:sp>
      <p:sp>
        <p:nvSpPr>
          <p:cNvPr id="144" name="Google Shape;144;gd20d2649e1_1_0"/>
          <p:cNvSpPr/>
          <p:nvPr/>
        </p:nvSpPr>
        <p:spPr>
          <a:xfrm>
            <a:off x="7388675" y="-1475"/>
            <a:ext cx="1755300" cy="444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d20d2649e1_1_0"/>
          <p:cNvSpPr/>
          <p:nvPr/>
        </p:nvSpPr>
        <p:spPr>
          <a:xfrm>
            <a:off x="-26950" y="-1475"/>
            <a:ext cx="9171000" cy="690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gd20d2649e1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950" y="-1425"/>
            <a:ext cx="7430299" cy="44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d20d2649e1_1_0"/>
          <p:cNvSpPr/>
          <p:nvPr/>
        </p:nvSpPr>
        <p:spPr>
          <a:xfrm>
            <a:off x="7327150" y="2118150"/>
            <a:ext cx="1755300" cy="262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300">
                <a:solidFill>
                  <a:schemeClr val="dk1"/>
                </a:solidFill>
              </a:rPr>
              <a:t>-Retorno presencial.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300">
                <a:solidFill>
                  <a:schemeClr val="dk1"/>
                </a:solidFill>
              </a:rPr>
              <a:t>-Orientaciones ministeriales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300">
                <a:solidFill>
                  <a:schemeClr val="dk1"/>
                </a:solidFill>
              </a:rPr>
              <a:t>-Re organizar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300">
                <a:solidFill>
                  <a:schemeClr val="dk1"/>
                </a:solidFill>
              </a:rPr>
              <a:t>-Flexibilidad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300">
                <a:solidFill>
                  <a:schemeClr val="dk1"/>
                </a:solidFill>
              </a:rPr>
              <a:t>-Adaptarse a la nueva realidad</a:t>
            </a:r>
            <a:endParaRPr sz="1300"/>
          </a:p>
        </p:txBody>
      </p:sp>
      <p:pic>
        <p:nvPicPr>
          <p:cNvPr id="148" name="Google Shape;148;gd20d2649e1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25" y="4881425"/>
            <a:ext cx="245745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d20d2649e1_1_0"/>
          <p:cNvSpPr/>
          <p:nvPr/>
        </p:nvSpPr>
        <p:spPr>
          <a:xfrm>
            <a:off x="2603050" y="4983900"/>
            <a:ext cx="591000" cy="1366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d20d2649e1_1_0"/>
          <p:cNvSpPr txBox="1"/>
          <p:nvPr/>
        </p:nvSpPr>
        <p:spPr>
          <a:xfrm>
            <a:off x="3327125" y="5391350"/>
            <a:ext cx="47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Rockwell"/>
                <a:ea typeface="Rockwell"/>
                <a:cs typeface="Rockwell"/>
                <a:sym typeface="Rockwell"/>
              </a:rPr>
              <a:t>Entre todas y todos hemos logrado empujar este carro.</a:t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>
            <a:spLocks noGrp="1"/>
          </p:cNvSpPr>
          <p:nvPr>
            <p:ph type="title"/>
          </p:nvPr>
        </p:nvSpPr>
        <p:spPr>
          <a:xfrm>
            <a:off x="796150" y="1285145"/>
            <a:ext cx="6579435" cy="80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None/>
            </a:pPr>
            <a:r>
              <a:rPr lang="es-CL" sz="2700"/>
              <a:t>Habilidades comprensión lectora (aprendizajes claves )</a:t>
            </a:r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body" idx="1"/>
          </p:nvPr>
        </p:nvSpPr>
        <p:spPr>
          <a:xfrm>
            <a:off x="1043493" y="2599989"/>
            <a:ext cx="6777317" cy="2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05740" algn="l" rtl="0"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ts val="1520"/>
              <a:buChar char="🙶"/>
            </a:pPr>
            <a:r>
              <a:rPr lang="es-CL" sz="1500">
                <a:latin typeface="Roboto"/>
                <a:ea typeface="Roboto"/>
                <a:cs typeface="Roboto"/>
                <a:sym typeface="Roboto"/>
              </a:rPr>
              <a:t>La comprensión de un texto “implica extraer información, inferir o interpretar aspectos que no están expresamente dichos, y evaluarlo críticamente” (1), demandando al lector su participación activa y constante. Por lo tanto, el desarrollo integrado de las habilidades mencionadas, posibilita que una persona sea capaz de comprender lo que lee. </a:t>
            </a:r>
            <a:endParaRPr/>
          </a:p>
          <a:p>
            <a:pPr marL="257175" lvl="0" indent="-118871" algn="l" rtl="0">
              <a:spcBef>
                <a:spcPts val="960"/>
              </a:spcBef>
              <a:spcAft>
                <a:spcPts val="0"/>
              </a:spcAft>
              <a:buClr>
                <a:srgbClr val="D34817"/>
              </a:buClr>
              <a:buSzPts val="1824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780"/>
              </a:spcBef>
              <a:spcAft>
                <a:spcPts val="600"/>
              </a:spcAft>
              <a:buClr>
                <a:srgbClr val="D34817"/>
              </a:buClr>
              <a:buSzPts val="912"/>
              <a:buNone/>
            </a:pPr>
            <a:r>
              <a:rPr lang="es-CL" sz="900">
                <a:latin typeface="arial"/>
                <a:ea typeface="arial"/>
                <a:cs typeface="arial"/>
                <a:sym typeface="arial"/>
              </a:rPr>
              <a:t>(1) </a:t>
            </a:r>
            <a:r>
              <a:rPr lang="es-CL" sz="900">
                <a:latin typeface="Roboto"/>
                <a:ea typeface="Roboto"/>
                <a:cs typeface="Roboto"/>
                <a:sym typeface="Roboto"/>
              </a:rPr>
              <a:t>Ministerio de Educación (2012). Bases Curriculares de Lenguaje y Comunicación. Ministerio de Educación, Santiago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1059626" y="1052736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ckwell"/>
              <a:buNone/>
            </a:pPr>
            <a:r>
              <a:rPr lang="es-CL" sz="2400"/>
              <a:t>Localizar información explícita, implícita e inferencial</a:t>
            </a:r>
            <a:endParaRPr/>
          </a:p>
        </p:txBody>
      </p:sp>
      <p:graphicFrame>
        <p:nvGraphicFramePr>
          <p:cNvPr id="291" name="Google Shape;291;p19"/>
          <p:cNvGraphicFramePr/>
          <p:nvPr/>
        </p:nvGraphicFramePr>
        <p:xfrm>
          <a:off x="755574" y="2231652"/>
          <a:ext cx="7632800" cy="3717625"/>
        </p:xfrm>
        <a:graphic>
          <a:graphicData uri="http://schemas.openxmlformats.org/drawingml/2006/table">
            <a:tbl>
              <a:tblPr firstRow="1" bandRow="1">
                <a:noFill/>
                <a:tableStyleId>{2F98A40E-AFE1-49DE-82B8-585268E60AE3}</a:tableStyleId>
              </a:tblPr>
              <a:tblGrid>
                <a:gridCol w="1090400"/>
                <a:gridCol w="1090400"/>
                <a:gridCol w="1090400"/>
                <a:gridCol w="1090400"/>
                <a:gridCol w="1090400"/>
                <a:gridCol w="1090400"/>
                <a:gridCol w="1090400"/>
              </a:tblGrid>
              <a:tr h="483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cursos</a:t>
                      </a:r>
                      <a:endParaRPr sz="1400"/>
                    </a:p>
                  </a:txBody>
                  <a:tcPr marL="68600" marR="68600" marT="34300" marB="34300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1era. Evaluación </a:t>
                      </a:r>
                      <a:endParaRPr sz="14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2da. evaluación</a:t>
                      </a:r>
                      <a:endParaRPr sz="14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718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 b="1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adecuada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elemental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insuficiente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adecuada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elemental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insuficiente</a:t>
                      </a:r>
                      <a:endParaRPr sz="1400"/>
                    </a:p>
                  </a:txBody>
                  <a:tcPr marL="68600" marR="68600" marT="34300" marB="34300"/>
                </a:tc>
              </a:tr>
              <a:tr h="718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3°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15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14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10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24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</a:t>
                      </a:r>
                      <a:endParaRPr sz="1600"/>
                    </a:p>
                  </a:txBody>
                  <a:tcPr marL="68600" marR="68600" marT="34300" marB="34300"/>
                </a:tc>
              </a:tr>
              <a:tr h="718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5°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11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9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18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22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14</a:t>
                      </a:r>
                      <a:endParaRPr sz="1600"/>
                    </a:p>
                  </a:txBody>
                  <a:tcPr marL="68600" marR="68600" marT="34300" marB="34300"/>
                </a:tc>
              </a:tr>
              <a:tr h="718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7°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25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4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27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9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</a:t>
                      </a:r>
                      <a:endParaRPr sz="1600"/>
                    </a:p>
                  </a:txBody>
                  <a:tcPr marL="68600" marR="68600" marT="34300" marB="34300"/>
                </a:tc>
              </a:tr>
              <a:tr h="359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 txBox="1">
            <a:spLocks noGrp="1"/>
          </p:cNvSpPr>
          <p:nvPr>
            <p:ph type="title"/>
          </p:nvPr>
        </p:nvSpPr>
        <p:spPr>
          <a:xfrm>
            <a:off x="1043490" y="1627998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None/>
            </a:pPr>
            <a:r>
              <a:rPr lang="es-CL"/>
              <a:t>Eje Número y operaciones (Aprendizaje clave matemática)</a:t>
            </a:r>
            <a:endParaRPr/>
          </a:p>
        </p:txBody>
      </p:sp>
      <p:sp>
        <p:nvSpPr>
          <p:cNvPr id="297" name="Google Shape;297;p20"/>
          <p:cNvSpPr txBox="1">
            <a:spLocks noGrp="1"/>
          </p:cNvSpPr>
          <p:nvPr>
            <p:ph type="body" idx="1"/>
          </p:nvPr>
        </p:nvSpPr>
        <p:spPr>
          <a:xfrm>
            <a:off x="1043493" y="2599989"/>
            <a:ext cx="6777317" cy="2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0573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24"/>
              <a:buChar char="🙶"/>
            </a:pPr>
            <a:r>
              <a:rPr lang="es-CL" b="1">
                <a:latin typeface="arial"/>
                <a:ea typeface="arial"/>
                <a:cs typeface="arial"/>
                <a:sym typeface="arial"/>
              </a:rPr>
              <a:t>Números y Operaciones</a:t>
            </a:r>
            <a:r>
              <a:rPr lang="es-CL">
                <a:latin typeface="arial"/>
                <a:ea typeface="arial"/>
                <a:cs typeface="arial"/>
                <a:sym typeface="arial"/>
              </a:rPr>
              <a:t>, describe el desarrollo del concepto de cantidad y de </a:t>
            </a:r>
            <a:r>
              <a:rPr lang="es-CL" b="1">
                <a:latin typeface="arial"/>
                <a:ea typeface="arial"/>
                <a:cs typeface="arial"/>
                <a:sym typeface="arial"/>
              </a:rPr>
              <a:t>número</a:t>
            </a:r>
            <a:r>
              <a:rPr lang="es-CL">
                <a:latin typeface="arial"/>
                <a:ea typeface="arial"/>
                <a:cs typeface="arial"/>
                <a:sym typeface="arial"/>
              </a:rPr>
              <a:t> y la competencia en el uso de técnicas mentales y escritas para calcular y resolver problemas que involucran distintos tipos de </a:t>
            </a:r>
            <a:r>
              <a:rPr lang="es-CL" b="1">
                <a:latin typeface="arial"/>
                <a:ea typeface="arial"/>
                <a:cs typeface="arial"/>
                <a:sym typeface="arial"/>
              </a:rPr>
              <a:t>números</a:t>
            </a:r>
            <a:r>
              <a:rPr lang="es-CL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51435" lvl="0" indent="0" algn="l" rtl="0">
              <a:spcBef>
                <a:spcPts val="960"/>
              </a:spcBef>
              <a:spcAft>
                <a:spcPts val="600"/>
              </a:spcAft>
              <a:buClr>
                <a:schemeClr val="lt1"/>
              </a:buClr>
              <a:buSzPts val="1824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 txBox="1">
            <a:spLocks noGrp="1"/>
          </p:cNvSpPr>
          <p:nvPr>
            <p:ph type="title"/>
          </p:nvPr>
        </p:nvSpPr>
        <p:spPr>
          <a:xfrm>
            <a:off x="1064247" y="1420964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ckwell"/>
              <a:buNone/>
            </a:pPr>
            <a:r>
              <a:rPr lang="es-CL" sz="2400"/>
              <a:t>Eje Número y operaciones (Aprendizaje clave matemática)</a:t>
            </a:r>
            <a:endParaRPr/>
          </a:p>
        </p:txBody>
      </p:sp>
      <p:graphicFrame>
        <p:nvGraphicFramePr>
          <p:cNvPr id="303" name="Google Shape;303;p21"/>
          <p:cNvGraphicFramePr/>
          <p:nvPr/>
        </p:nvGraphicFramePr>
        <p:xfrm>
          <a:off x="899594" y="2451628"/>
          <a:ext cx="7189350" cy="3497650"/>
        </p:xfrm>
        <a:graphic>
          <a:graphicData uri="http://schemas.openxmlformats.org/drawingml/2006/table">
            <a:tbl>
              <a:tblPr firstRow="1" bandRow="1">
                <a:noFill/>
                <a:tableStyleId>{2F98A40E-AFE1-49DE-82B8-585268E60AE3}</a:tableStyleId>
              </a:tblPr>
              <a:tblGrid>
                <a:gridCol w="1027050"/>
                <a:gridCol w="1027050"/>
                <a:gridCol w="1027050"/>
                <a:gridCol w="1027050"/>
                <a:gridCol w="1027050"/>
                <a:gridCol w="1027050"/>
                <a:gridCol w="1027050"/>
              </a:tblGrid>
              <a:tr h="454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cursos</a:t>
                      </a:r>
                      <a:endParaRPr sz="1400"/>
                    </a:p>
                  </a:txBody>
                  <a:tcPr marL="68600" marR="68600" marT="34300" marB="3430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1era. Evaluación </a:t>
                      </a:r>
                      <a:endParaRPr sz="14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2da. evaluación</a:t>
                      </a:r>
                      <a:endParaRPr sz="14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adecuada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elemental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insuficiente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adecuada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elemental</a:t>
                      </a: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insuficiente</a:t>
                      </a:r>
                      <a:endParaRPr sz="1400"/>
                    </a:p>
                  </a:txBody>
                  <a:tcPr marL="68600" marR="68600" marT="34300" marB="34300"/>
                </a:tc>
              </a:tr>
              <a:tr h="6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3°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31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32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</a:t>
                      </a:r>
                      <a:endParaRPr sz="1600"/>
                    </a:p>
                  </a:txBody>
                  <a:tcPr marL="68600" marR="68600" marT="34300" marB="34300"/>
                </a:tc>
              </a:tr>
              <a:tr h="6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5°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29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26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10</a:t>
                      </a:r>
                      <a:endParaRPr sz="1600"/>
                    </a:p>
                  </a:txBody>
                  <a:tcPr marL="68600" marR="68600" marT="34300" marB="34300"/>
                </a:tc>
              </a:tr>
              <a:tr h="6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7°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15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13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10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18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</a:t>
                      </a:r>
                      <a:endParaRPr sz="16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11</a:t>
                      </a:r>
                      <a:endParaRPr sz="1600"/>
                    </a:p>
                  </a:txBody>
                  <a:tcPr marL="68600" marR="68600" marT="34300" marB="34300"/>
                </a:tc>
              </a:tr>
              <a:tr h="33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/>
                    </a:p>
                  </a:txBody>
                  <a:tcPr marL="68600" marR="68600" marT="34300" marB="34300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1043493" y="1340768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</a:pPr>
            <a:r>
              <a:rPr lang="es-CL"/>
              <a:t>Adquisición lectora</a:t>
            </a:r>
            <a:endParaRPr/>
          </a:p>
        </p:txBody>
      </p:sp>
      <p:sp>
        <p:nvSpPr>
          <p:cNvPr id="309" name="Google Shape;309;p22"/>
          <p:cNvSpPr txBox="1">
            <a:spLocks noGrp="1"/>
          </p:cNvSpPr>
          <p:nvPr>
            <p:ph type="body" idx="1"/>
          </p:nvPr>
        </p:nvSpPr>
        <p:spPr>
          <a:xfrm>
            <a:off x="1043493" y="2599989"/>
            <a:ext cx="6777317" cy="2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0573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24"/>
              <a:buChar char="🙶"/>
            </a:pPr>
            <a:r>
              <a:rPr lang="es-CL">
                <a:latin typeface="arial"/>
                <a:ea typeface="arial"/>
                <a:cs typeface="arial"/>
                <a:sym typeface="arial"/>
              </a:rPr>
              <a:t>Esta práctica logra una decodificación automática de las palabras, permitiéndoles a los alumnos y alumnas centrarse en el significado y comprensión del texto.</a:t>
            </a:r>
            <a:endParaRPr/>
          </a:p>
          <a:p>
            <a:pPr marL="51435" lvl="0" indent="0" algn="l" rtl="0">
              <a:spcBef>
                <a:spcPts val="960"/>
              </a:spcBef>
              <a:spcAft>
                <a:spcPts val="600"/>
              </a:spcAft>
              <a:buClr>
                <a:schemeClr val="lt1"/>
              </a:buClr>
              <a:buSzPts val="1824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"/>
          <p:cNvSpPr txBox="1">
            <a:spLocks noGrp="1"/>
          </p:cNvSpPr>
          <p:nvPr>
            <p:ph type="title"/>
          </p:nvPr>
        </p:nvSpPr>
        <p:spPr>
          <a:xfrm>
            <a:off x="1115616" y="764704"/>
            <a:ext cx="4752528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ckwell"/>
              <a:buNone/>
            </a:pPr>
            <a:r>
              <a:rPr lang="es-CL" sz="1800" b="1"/>
              <a:t>Adquisición de la  lectura</a:t>
            </a:r>
            <a:endParaRPr sz="1800" b="1"/>
          </a:p>
        </p:txBody>
      </p:sp>
      <p:graphicFrame>
        <p:nvGraphicFramePr>
          <p:cNvPr id="315" name="Google Shape;315;p23"/>
          <p:cNvGraphicFramePr/>
          <p:nvPr/>
        </p:nvGraphicFramePr>
        <p:xfrm>
          <a:off x="539551" y="1801841"/>
          <a:ext cx="7975750" cy="2851275"/>
        </p:xfrm>
        <a:graphic>
          <a:graphicData uri="http://schemas.openxmlformats.org/drawingml/2006/table">
            <a:tbl>
              <a:tblPr>
                <a:noFill/>
                <a:tableStyleId>{2F98A40E-AFE1-49DE-82B8-585268E60AE3}</a:tableStyleId>
              </a:tblPr>
              <a:tblGrid>
                <a:gridCol w="647400"/>
                <a:gridCol w="485550"/>
                <a:gridCol w="457325"/>
                <a:gridCol w="683150"/>
                <a:gridCol w="400850"/>
                <a:gridCol w="536350"/>
                <a:gridCol w="412150"/>
                <a:gridCol w="361325"/>
                <a:gridCol w="490825"/>
                <a:gridCol w="457875"/>
                <a:gridCol w="585800"/>
                <a:gridCol w="464150"/>
                <a:gridCol w="395225"/>
                <a:gridCol w="677500"/>
                <a:gridCol w="400850"/>
                <a:gridCol w="519425"/>
              </a:tblGrid>
              <a:tr h="2338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Cursos</a:t>
                      </a:r>
                      <a:endParaRPr sz="800" b="1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Rockwell"/>
                        <a:buNone/>
                      </a:pPr>
                      <a:r>
                        <a:rPr lang="es-CL" sz="700" u="none" strike="noStrike"/>
                        <a:t>MES: ABRIL</a:t>
                      </a:r>
                      <a:endParaRPr sz="7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Rockwell"/>
                        <a:buNone/>
                      </a:pPr>
                      <a:r>
                        <a:rPr lang="es-CL" sz="700" u="none" strike="noStrike"/>
                        <a:t>MES: JUNIO </a:t>
                      </a:r>
                      <a:endParaRPr sz="7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Rockwell"/>
                        <a:buNone/>
                      </a:pPr>
                      <a:r>
                        <a:rPr lang="es-CL" sz="700" u="none" strike="noStrike"/>
                        <a:t>MES: NOVIEMBRE</a:t>
                      </a:r>
                      <a:endParaRPr sz="7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57267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No lector*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Silábico*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Palabra a palabra*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U. cortas*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Lector Fluido*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No lector*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Silábico*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Palabra a palabra*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U. cortas*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Lector Fluido*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No lector*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Silábico*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Palabra a palabra*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U. cortas*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Lector Fluido*</a:t>
                      </a:r>
                      <a:endParaRPr sz="8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</a:tr>
              <a:tr h="27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1°A</a:t>
                      </a:r>
                      <a:endParaRPr sz="800" b="1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34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0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16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12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17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</a:tr>
              <a:tr h="23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2°A</a:t>
                      </a:r>
                      <a:endParaRPr sz="800" b="1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13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14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</a:t>
                      </a:r>
                      <a:r>
                        <a:rPr lang="es-CL" sz="1200" u="none" strike="noStrike"/>
                        <a:t>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10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13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7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6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6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</a:tr>
              <a:tr h="23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3°A</a:t>
                      </a:r>
                      <a:endParaRPr sz="800" b="1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14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7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6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8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5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6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10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18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</a:tr>
              <a:tr h="245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4°A</a:t>
                      </a:r>
                      <a:endParaRPr sz="800" b="1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6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5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 0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r>
                        <a:rPr lang="es-CL" sz="1200"/>
                        <a:t>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5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6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13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0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4</a:t>
                      </a:r>
                      <a:r>
                        <a:rPr lang="es-CL" sz="1200" u="none" strike="noStrike"/>
                        <a:t> 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7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13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</a:tr>
              <a:tr h="245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-CL" sz="800"/>
                        <a:t>4°B</a:t>
                      </a:r>
                      <a:endParaRPr sz="800" b="1" u="none" strike="noStrike">
                        <a:solidFill>
                          <a:schemeClr val="lt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8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8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9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 1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3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12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10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0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5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6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15</a:t>
                      </a:r>
                      <a:endParaRPr sz="1200" b="1" u="none" strike="noStrike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</a:tr>
              <a:tr h="233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5575" marR="5575" marT="5575" marB="0" anchor="ctr"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5575" marR="5575" marT="557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572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*Cantidad de estudiantes</a:t>
                      </a:r>
                      <a:endParaRPr sz="800" b="1" i="1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49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32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25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18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34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26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32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41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41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19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34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28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/>
                        <a:t>53</a:t>
                      </a:r>
                      <a:endParaRPr sz="12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5" marR="5575" marT="5575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043490" y="1627998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None/>
            </a:pPr>
            <a:r>
              <a:rPr lang="es-CL"/>
              <a:t>Evaluación Diagnóstico Integral de Aprendizajes (DIA)</a:t>
            </a:r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body" idx="1"/>
          </p:nvPr>
        </p:nvSpPr>
        <p:spPr>
          <a:xfrm>
            <a:off x="1043493" y="2599989"/>
            <a:ext cx="6777317" cy="2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92500"/>
          </a:bodyPr>
          <a:lstStyle/>
          <a:p>
            <a:pPr marL="257175" lvl="0" indent="-20573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0424"/>
              <a:buChar char="🙶"/>
            </a:pPr>
            <a:r>
              <a:rPr lang="es-CL">
                <a:latin typeface="arial"/>
                <a:ea typeface="arial"/>
                <a:cs typeface="arial"/>
                <a:sym typeface="arial"/>
              </a:rPr>
              <a:t>El </a:t>
            </a:r>
            <a:r>
              <a:rPr lang="es-CL" b="1">
                <a:latin typeface="arial"/>
                <a:ea typeface="arial"/>
                <a:cs typeface="arial"/>
                <a:sym typeface="arial"/>
              </a:rPr>
              <a:t>DIA</a:t>
            </a:r>
            <a:r>
              <a:rPr lang="es-CL">
                <a:latin typeface="arial"/>
                <a:ea typeface="arial"/>
                <a:cs typeface="arial"/>
                <a:sym typeface="arial"/>
              </a:rPr>
              <a:t> tiene como propósito contribuir a que las escuelas monitoreen internamente los aprendizajes socioemocionales y académicos de sus estudiantes mediante la aplicación de tres evaluaciones a lo largo del año escolar.</a:t>
            </a:r>
            <a:endParaRPr/>
          </a:p>
          <a:p>
            <a:pPr marL="51435" lvl="0" indent="0" algn="l" rtl="0">
              <a:spcBef>
                <a:spcPts val="960"/>
              </a:spcBef>
              <a:spcAft>
                <a:spcPts val="600"/>
              </a:spcAft>
              <a:buClr>
                <a:schemeClr val="lt1"/>
              </a:buClr>
              <a:buSzPct val="70424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1029544" y="980728"/>
            <a:ext cx="7024744" cy="44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</a:pPr>
            <a:r>
              <a:rPr lang="es-CL" sz="2100"/>
              <a:t>Resultados evaluaciones DIA (Lectura)</a:t>
            </a:r>
            <a:endParaRPr/>
          </a:p>
        </p:txBody>
      </p:sp>
      <p:graphicFrame>
        <p:nvGraphicFramePr>
          <p:cNvPr id="327" name="Google Shape;327;p25"/>
          <p:cNvGraphicFramePr/>
          <p:nvPr/>
        </p:nvGraphicFramePr>
        <p:xfrm>
          <a:off x="827583" y="2228850"/>
          <a:ext cx="7428675" cy="3360325"/>
        </p:xfrm>
        <a:graphic>
          <a:graphicData uri="http://schemas.openxmlformats.org/drawingml/2006/table">
            <a:tbl>
              <a:tblPr>
                <a:noFill/>
                <a:tableStyleId>{2F98A40E-AFE1-49DE-82B8-585268E60AE3}</a:tableStyleId>
              </a:tblPr>
              <a:tblGrid>
                <a:gridCol w="914300"/>
                <a:gridCol w="685725"/>
                <a:gridCol w="645850"/>
                <a:gridCol w="964800"/>
                <a:gridCol w="664025"/>
                <a:gridCol w="659575"/>
                <a:gridCol w="733575"/>
                <a:gridCol w="753625"/>
                <a:gridCol w="689575"/>
                <a:gridCol w="717625"/>
              </a:tblGrid>
              <a:tr h="3814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Cursos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 grid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Evaluaciones DIA</a:t>
                      </a:r>
                      <a:endParaRPr sz="16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38142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1era*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2da*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3era*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90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 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Localizar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Interpretar y relacionar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Reflexionar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Localizar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Interpretar y relacionar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Reflexionar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Localizar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Interpretar y relacionar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Rockwell"/>
                        <a:buNone/>
                      </a:pPr>
                      <a:r>
                        <a:rPr lang="es-CL" sz="900" u="none" strike="noStrike"/>
                        <a:t>Reflexionar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</a:tr>
              <a:tr h="38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 u="none" strike="noStrike"/>
                        <a:t> 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</a:tr>
              <a:tr h="38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3°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87,88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87,76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69,70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92,10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84,85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67,65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86,25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75,42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87,50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</a:tr>
              <a:tr h="38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5°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79,84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80,04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55,56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87,10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70,67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29,03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70,83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70,31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59,90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</a:tr>
              <a:tr h="38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7°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46,79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51,60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69,23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74,10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53,08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25,81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77,58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63,80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47,62</a:t>
                      </a:r>
                      <a:r>
                        <a:rPr lang="es-CL" sz="1600" u="none" strike="noStrike"/>
                        <a:t> 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7150" marR="7150" marT="7150" marB="0" anchor="b"/>
                </a:tc>
              </a:tr>
              <a:tr h="3814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>
                          <a:solidFill>
                            <a:schemeClr val="lt1"/>
                          </a:solidFill>
                        </a:rPr>
                        <a:t>*Porcentaje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>
            <a:spLocks noGrp="1"/>
          </p:cNvSpPr>
          <p:nvPr>
            <p:ph type="title"/>
          </p:nvPr>
        </p:nvSpPr>
        <p:spPr>
          <a:xfrm>
            <a:off x="1043490" y="1627998"/>
            <a:ext cx="7024744" cy="44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</a:pPr>
            <a:r>
              <a:rPr lang="es-CL" sz="2100"/>
              <a:t>Resultados evaluaciones DIA </a:t>
            </a:r>
            <a:endParaRPr/>
          </a:p>
        </p:txBody>
      </p:sp>
      <p:graphicFrame>
        <p:nvGraphicFramePr>
          <p:cNvPr id="333" name="Google Shape;333;p26"/>
          <p:cNvGraphicFramePr/>
          <p:nvPr/>
        </p:nvGraphicFramePr>
        <p:xfrm>
          <a:off x="1163481" y="2420888"/>
          <a:ext cx="6784750" cy="3096375"/>
        </p:xfrm>
        <a:graphic>
          <a:graphicData uri="http://schemas.openxmlformats.org/drawingml/2006/table">
            <a:tbl>
              <a:tblPr>
                <a:noFill/>
                <a:tableStyleId>{2F98A40E-AFE1-49DE-82B8-585268E60AE3}</a:tableStyleId>
              </a:tblPr>
              <a:tblGrid>
                <a:gridCol w="2017250"/>
                <a:gridCol w="1662775"/>
                <a:gridCol w="1521425"/>
                <a:gridCol w="1583300"/>
              </a:tblGrid>
              <a:tr h="4017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Cursos</a:t>
                      </a:r>
                      <a:endParaRPr sz="1400"/>
                    </a:p>
                  </a:txBody>
                  <a:tcPr marL="7150" marR="7150" marT="7150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DIA de Cierre</a:t>
                      </a:r>
                      <a:endParaRPr sz="8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1825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* Nivel de logro de los estudiantes en Objetivos Priorizados 2021</a:t>
                      </a:r>
                      <a:endParaRPr sz="14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527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Insatisfactorio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Intermedio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Satisfactorios</a:t>
                      </a:r>
                      <a:endParaRPr sz="1400"/>
                    </a:p>
                  </a:txBody>
                  <a:tcPr marL="7150" marR="7150" marT="7150" marB="0" anchor="b"/>
                </a:tc>
              </a:tr>
              <a:tr h="314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</a:tr>
              <a:tr h="314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3°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6,25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40,63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53,13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</a:tr>
              <a:tr h="314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5°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9,38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68,75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21,88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</a:tr>
              <a:tr h="314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7°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6,06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81,82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12,12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</a:tr>
              <a:tr h="291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*Porcentaje</a:t>
                      </a:r>
                      <a:endParaRPr sz="8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1043608" y="1196752"/>
            <a:ext cx="7024744" cy="44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</a:pPr>
            <a:r>
              <a:rPr lang="es-CL" sz="2100"/>
              <a:t>Resultados evaluaciones DIA (Matemática)</a:t>
            </a:r>
            <a:endParaRPr/>
          </a:p>
        </p:txBody>
      </p:sp>
      <p:graphicFrame>
        <p:nvGraphicFramePr>
          <p:cNvPr id="339" name="Google Shape;339;p27"/>
          <p:cNvGraphicFramePr/>
          <p:nvPr/>
        </p:nvGraphicFramePr>
        <p:xfrm>
          <a:off x="323530" y="1915908"/>
          <a:ext cx="8597150" cy="3000225"/>
        </p:xfrm>
        <a:graphic>
          <a:graphicData uri="http://schemas.openxmlformats.org/drawingml/2006/table">
            <a:tbl>
              <a:tblPr>
                <a:noFill/>
                <a:tableStyleId>{2F98A40E-AFE1-49DE-82B8-585268E60AE3}</a:tableStyleId>
              </a:tblPr>
              <a:tblGrid>
                <a:gridCol w="755850"/>
                <a:gridCol w="649575"/>
                <a:gridCol w="544950"/>
                <a:gridCol w="537800"/>
                <a:gridCol w="623825"/>
                <a:gridCol w="888775"/>
                <a:gridCol w="545275"/>
                <a:gridCol w="606450"/>
                <a:gridCol w="606450"/>
                <a:gridCol w="706250"/>
                <a:gridCol w="620025"/>
                <a:gridCol w="659600"/>
                <a:gridCol w="852325"/>
              </a:tblGrid>
              <a:tr h="4024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Cursos</a:t>
                      </a:r>
                      <a:endParaRPr sz="1100"/>
                    </a:p>
                  </a:txBody>
                  <a:tcPr marL="7150" marR="7150" marT="7150" marB="0" anchor="b"/>
                </a:tc>
                <a:tc gridSpan="1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Evaluaciones DIA</a:t>
                      </a:r>
                      <a:endParaRPr sz="11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</a:tr>
              <a:tr h="40242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1era*</a:t>
                      </a:r>
                      <a:endParaRPr sz="11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2da*</a:t>
                      </a:r>
                      <a:endParaRPr sz="11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3era*</a:t>
                      </a:r>
                      <a:endParaRPr sz="11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endParaRPr sz="11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</a:tr>
              <a:tr h="492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Rockwell"/>
                        <a:buNone/>
                      </a:pPr>
                      <a:r>
                        <a:rPr lang="es-CL" sz="1100" u="none" strike="noStrike"/>
                        <a:t> </a:t>
                      </a:r>
                      <a:endParaRPr sz="11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Números y operaciones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Patrones y </a:t>
                      </a:r>
                      <a:r>
                        <a:rPr lang="es-CL" sz="1000"/>
                        <a:t>álgebra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Geometría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Medición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Números y operaciones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Patrones y </a:t>
                      </a:r>
                      <a:r>
                        <a:rPr lang="es-CL" sz="1000"/>
                        <a:t>álgebra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Geometría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Medición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Números y operaciones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Patrones y </a:t>
                      </a:r>
                      <a:r>
                        <a:rPr lang="es-CL" sz="1000"/>
                        <a:t>álgebra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Geometría</a:t>
                      </a:r>
                      <a:endParaRPr sz="1000"/>
                    </a:p>
                  </a:txBody>
                  <a:tcPr marL="7150" marR="7150" marT="715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Rockwell"/>
                        <a:buNone/>
                      </a:pPr>
                      <a:r>
                        <a:rPr lang="es-CL" sz="1000" u="none" strike="noStrike"/>
                        <a:t>Medición</a:t>
                      </a:r>
                      <a:endParaRPr sz="1000"/>
                    </a:p>
                  </a:txBody>
                  <a:tcPr marL="7150" marR="7150" marT="7150" marB="0"/>
                </a:tc>
              </a:tr>
              <a:tr h="43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3°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86,93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85,33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96,00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100,00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92,2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82,35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94,12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91,18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83,77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55,36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85,71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76,79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</a:tr>
              <a:tr h="43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5°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82,78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72,22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72,22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68,06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88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96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54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69,3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66.84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64.37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66.38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66.90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</a:tr>
              <a:tr h="433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7°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37,52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37,62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25,71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13,14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62,5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72,4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73,91</a:t>
                      </a: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21,74</a:t>
                      </a: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61.62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48.11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 41.92</a:t>
                      </a:r>
                      <a:endParaRPr sz="14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 b="0" i="0" u="none" strike="noStrike">
                        <a:solidFill>
                          <a:srgbClr val="000000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7150" marR="7150" marT="7150" marB="0" anchor="b"/>
                </a:tc>
              </a:tr>
              <a:tr h="4024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*Porcentaje</a:t>
                      </a:r>
                      <a:endParaRPr sz="8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/>
          <p:nvPr/>
        </p:nvSpPr>
        <p:spPr>
          <a:xfrm>
            <a:off x="855750" y="692696"/>
            <a:ext cx="71006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ckwell"/>
              <a:buAutoNum type="romanUcPeriod"/>
            </a:pPr>
            <a:r>
              <a:rPr lang="es-CL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ANTECEDENTES GENERALES DE LA ESCUELA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DESCRIPCIÓN DEL ESTABLECIMIENTO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1259631" y="1624013"/>
            <a:ext cx="6696743" cy="4469283"/>
          </a:xfrm>
          <a:prstGeom prst="rect">
            <a:avLst/>
          </a:prstGeom>
          <a:solidFill>
            <a:srgbClr val="E2F3FB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UNIDAD EDUCATIVA		: </a:t>
            </a:r>
            <a:r>
              <a:rPr lang="es-CL" sz="1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Escuela General Alberto Bachelet Martínez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COMUNA			: El Bosque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PROVINCIA			: Santiago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REGIÓN			: Metropolitana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DIRECCIÓN			: Albeniz 12021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DECRETO COOPERADOR	: N 958 de marzo de 1982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ROL BASE DE DATOS		: 10557-0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MATRÍCULA EFECTIVA		: 377 estudiantes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NIVELES/MODALIDADES		: Pre-Básica (1er. Y 2do. Nivel de Transición)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Básica (1ero. A 8vo. Básico)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			: Pre-Básica/jornada mañana y tarde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 Básica/ Jornada Escolar Completa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 DE CURSOS		: 12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VULNERABILIDAD		: Media-Baja IVE-SINAE 89,6%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TIPO DE FINANCIAMIENTO	: Subvención Estatal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DEPENDENCIA ADMINISTRATIVA: Escuela Municipal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FECHA DE FUNDACIÓN		: 18 de agosto  de 1964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None/>
            </a:pPr>
            <a:r>
              <a:rPr lang="es-CL"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1047279" y="1052736"/>
            <a:ext cx="7024744" cy="44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</a:pPr>
            <a:r>
              <a:rPr lang="es-CL" sz="2100"/>
              <a:t>Resultados evaluaciones DIA (Matemática) </a:t>
            </a:r>
            <a:endParaRPr/>
          </a:p>
        </p:txBody>
      </p:sp>
      <p:graphicFrame>
        <p:nvGraphicFramePr>
          <p:cNvPr id="345" name="Google Shape;345;p28"/>
          <p:cNvGraphicFramePr/>
          <p:nvPr/>
        </p:nvGraphicFramePr>
        <p:xfrm>
          <a:off x="971600" y="2073575"/>
          <a:ext cx="7096625" cy="3085770"/>
        </p:xfrm>
        <a:graphic>
          <a:graphicData uri="http://schemas.openxmlformats.org/drawingml/2006/table">
            <a:tbl>
              <a:tblPr>
                <a:noFill/>
                <a:tableStyleId>{2F98A40E-AFE1-49DE-82B8-585268E60AE3}</a:tableStyleId>
              </a:tblPr>
              <a:tblGrid>
                <a:gridCol w="2109975"/>
                <a:gridCol w="1739200"/>
                <a:gridCol w="1591375"/>
                <a:gridCol w="1656075"/>
              </a:tblGrid>
              <a:tr h="4462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Cursos</a:t>
                      </a:r>
                      <a:endParaRPr sz="1400"/>
                    </a:p>
                  </a:txBody>
                  <a:tcPr marL="7150" marR="7150" marT="7150" marB="0" anchor="b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DIA de Cierre</a:t>
                      </a:r>
                      <a:endParaRPr sz="8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32390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* Nivel de logro de los estudiantes en Objetivos Priorizados 2021</a:t>
                      </a:r>
                      <a:endParaRPr sz="1400"/>
                    </a:p>
                  </a:txBody>
                  <a:tcPr marL="7150" marR="7150" marT="715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58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Insatisfactorio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Intermedio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Satisfactorios</a:t>
                      </a:r>
                      <a:endParaRPr sz="1400"/>
                    </a:p>
                  </a:txBody>
                  <a:tcPr marL="7150" marR="7150" marT="7150" marB="0" anchor="b"/>
                </a:tc>
              </a:tr>
              <a:tr h="323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 u="none" strike="noStrike"/>
                        <a:t> </a:t>
                      </a:r>
                      <a:endParaRPr sz="1400"/>
                    </a:p>
                  </a:txBody>
                  <a:tcPr marL="7150" marR="7150" marT="7150" marB="0" anchor="b"/>
                </a:tc>
              </a:tr>
              <a:tr h="323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3°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3,57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32,14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/>
                        <a:t>64,29</a:t>
                      </a:r>
                      <a:r>
                        <a:rPr lang="es-CL" sz="1600" u="none" strike="noStrike"/>
                        <a:t> </a:t>
                      </a:r>
                      <a:endParaRPr sz="1600"/>
                    </a:p>
                  </a:txBody>
                  <a:tcPr marL="7150" marR="7150" marT="7150" marB="0" anchor="b"/>
                </a:tc>
              </a:tr>
              <a:tr h="323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5°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17.24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41.38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41.38</a:t>
                      </a:r>
                      <a:endParaRPr sz="1600"/>
                    </a:p>
                  </a:txBody>
                  <a:tcPr marL="7150" marR="7150" marT="7150" marB="0" anchor="b"/>
                </a:tc>
              </a:tr>
              <a:tr h="323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7°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27.27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66.67</a:t>
                      </a:r>
                      <a:endParaRPr sz="16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 u="none" strike="noStrike"/>
                        <a:t> 6.06</a:t>
                      </a:r>
                      <a:endParaRPr sz="1600"/>
                    </a:p>
                  </a:txBody>
                  <a:tcPr marL="7150" marR="7150" marT="7150" marB="0" anchor="b"/>
                </a:tc>
              </a:tr>
              <a:tr h="32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r>
                        <a:rPr lang="es-CL" sz="800" u="none" strike="noStrike"/>
                        <a:t>*Porcentaje</a:t>
                      </a:r>
                      <a:endParaRPr sz="800"/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Rockwell"/>
                        <a:buNone/>
                      </a:pPr>
                      <a:endParaRPr sz="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>
            <a:spLocks noGrp="1"/>
          </p:cNvSpPr>
          <p:nvPr>
            <p:ph type="title"/>
          </p:nvPr>
        </p:nvSpPr>
        <p:spPr>
          <a:xfrm>
            <a:off x="513250" y="1478175"/>
            <a:ext cx="739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ckwell"/>
              <a:buNone/>
            </a:pPr>
            <a:r>
              <a:rPr lang="es-CL" sz="2700"/>
              <a:t>Planes de acompañamiento 2021 (Decreto 67)</a:t>
            </a:r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body" idx="1"/>
          </p:nvPr>
        </p:nvSpPr>
        <p:spPr>
          <a:xfrm>
            <a:off x="1043492" y="2599989"/>
            <a:ext cx="7024742" cy="2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8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D34817"/>
              </a:buClr>
              <a:buSzPct val="76000"/>
              <a:buNone/>
            </a:pPr>
            <a:r>
              <a:rPr lang="es-CL" sz="1650"/>
              <a:t>Resguardar, en el proceso de promoción, a aquellos estudiantes que hayan estado en situación de riesgo de repitencia, ya sea que se decida su promoción o repitencia, reciban apoyos pertinentes y focalizados que les permitan continuar el siguiente año escolar en las mejores condiciones posibles y sigan progresando en su aprendizaje. Estas medidas de acompañamiento deben ser definidas por el establecimiento, lo cual se encuentra consignado en el artículo 12 del Decreto 67/2018:</a:t>
            </a:r>
            <a:endParaRPr/>
          </a:p>
          <a:p>
            <a:pPr marL="51435" lvl="0" indent="0" algn="just" rtl="0">
              <a:spcBef>
                <a:spcPts val="881"/>
              </a:spcBef>
              <a:spcAft>
                <a:spcPts val="0"/>
              </a:spcAft>
              <a:buClr>
                <a:srgbClr val="D34817"/>
              </a:buClr>
              <a:buSzPct val="76000"/>
              <a:buNone/>
            </a:pPr>
            <a:endParaRPr sz="1650"/>
          </a:p>
          <a:p>
            <a:pPr marL="0" lvl="0" indent="0" algn="just" rtl="0">
              <a:spcBef>
                <a:spcPts val="881"/>
              </a:spcBef>
              <a:spcAft>
                <a:spcPts val="0"/>
              </a:spcAft>
              <a:buClr>
                <a:srgbClr val="D34817"/>
              </a:buClr>
              <a:buSzPct val="76000"/>
              <a:buNone/>
            </a:pPr>
            <a:r>
              <a:rPr lang="es-CL" sz="1650"/>
              <a:t>  Artículo 12.- El establecimiento educacional deberá, durante el año escolar siguiente, arbitrar las medidas necesarias para proveer el acompañamiento pedagógico de los alumnos que, según lo dispuesto en el artículo anterior, hayan o no sido promovidos. Estas medidas deberán ser autorizadas por el padre, madre o apoderado. </a:t>
            </a:r>
            <a:endParaRPr sz="1650"/>
          </a:p>
          <a:p>
            <a:pPr marL="257175" lvl="0" indent="-131902" algn="l" rtl="0">
              <a:spcBef>
                <a:spcPts val="906"/>
              </a:spcBef>
              <a:spcAft>
                <a:spcPts val="600"/>
              </a:spcAft>
              <a:buClr>
                <a:schemeClr val="lt1"/>
              </a:buClr>
              <a:buSzPct val="76000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"/>
          <p:cNvSpPr txBox="1">
            <a:spLocks noGrp="1"/>
          </p:cNvSpPr>
          <p:nvPr>
            <p:ph type="title"/>
          </p:nvPr>
        </p:nvSpPr>
        <p:spPr>
          <a:xfrm>
            <a:off x="1042988" y="836712"/>
            <a:ext cx="70247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ckwell"/>
              <a:buNone/>
            </a:pPr>
            <a:r>
              <a:rPr lang="es-CL" sz="2400"/>
              <a:t>Estudiantes con planes de acompañamiento 2021</a:t>
            </a:r>
            <a:endParaRPr sz="2400"/>
          </a:p>
        </p:txBody>
      </p:sp>
      <p:graphicFrame>
        <p:nvGraphicFramePr>
          <p:cNvPr id="357" name="Google Shape;357;p30"/>
          <p:cNvGraphicFramePr/>
          <p:nvPr/>
        </p:nvGraphicFramePr>
        <p:xfrm>
          <a:off x="1042988" y="1916837"/>
          <a:ext cx="6769350" cy="3960350"/>
        </p:xfrm>
        <a:graphic>
          <a:graphicData uri="http://schemas.openxmlformats.org/drawingml/2006/table">
            <a:tbl>
              <a:tblPr>
                <a:noFill/>
                <a:tableStyleId>{15E6F514-DC2C-4510-A36C-B7A1A9E16FD9}</a:tableStyleId>
              </a:tblPr>
              <a:tblGrid>
                <a:gridCol w="1944825"/>
                <a:gridCol w="1800200"/>
                <a:gridCol w="1440150"/>
                <a:gridCol w="1584175"/>
              </a:tblGrid>
              <a:tr h="617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>
                          <a:solidFill>
                            <a:schemeClr val="lt1"/>
                          </a:solidFill>
                        </a:rPr>
                        <a:t>curso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>
                          <a:solidFill>
                            <a:schemeClr val="lt1"/>
                          </a:solidFill>
                        </a:rPr>
                        <a:t>Estudiantes con planes de acompañamiento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>
                          <a:solidFill>
                            <a:schemeClr val="lt1"/>
                          </a:solidFill>
                        </a:rPr>
                        <a:t>Situación final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>
                          <a:solidFill>
                            <a:schemeClr val="lt1"/>
                          </a:solidFill>
                        </a:rPr>
                        <a:t>Aprobados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>
                          <a:solidFill>
                            <a:schemeClr val="lt1"/>
                          </a:solidFill>
                        </a:rPr>
                        <a:t>Situación final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Rockwell"/>
                        <a:buNone/>
                      </a:pPr>
                      <a:r>
                        <a:rPr lang="es-CL" sz="1200">
                          <a:solidFill>
                            <a:schemeClr val="lt1"/>
                          </a:solidFill>
                        </a:rPr>
                        <a:t>Reprobados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12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35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2°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20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34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17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39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4°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7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25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4° año B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9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29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5°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19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40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2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6°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13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38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7°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15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37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5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8° año A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14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25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8° año B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17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31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Rockwell"/>
                        <a:buNone/>
                      </a:pPr>
                      <a:r>
                        <a:rPr lang="es-CL" sz="1600">
                          <a:solidFill>
                            <a:schemeClr val="lt1"/>
                          </a:solidFill>
                        </a:rPr>
                        <a:t>0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L="68600" marR="68600" marT="34300" marB="343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7024744" cy="152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ckwell"/>
              <a:buNone/>
            </a:pPr>
            <a:r>
              <a:rPr lang="es-CL" sz="3600"/>
              <a:t>    Actividades extracurriculares</a:t>
            </a:r>
            <a:endParaRPr/>
          </a:p>
        </p:txBody>
      </p:sp>
      <p:pic>
        <p:nvPicPr>
          <p:cNvPr id="363" name="Google Shape;363;p31"/>
          <p:cNvPicPr preferRelativeResize="0"/>
          <p:nvPr/>
        </p:nvPicPr>
        <p:blipFill rotWithShape="1">
          <a:blip r:embed="rId3">
            <a:alphaModFix/>
          </a:blip>
          <a:srcRect l="77991" t="141651" r="-77991" b="-130672"/>
          <a:stretch/>
        </p:blipFill>
        <p:spPr>
          <a:xfrm rot="-761594">
            <a:off x="1105323" y="3140968"/>
            <a:ext cx="905984" cy="115386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1"/>
          <p:cNvSpPr txBox="1"/>
          <p:nvPr/>
        </p:nvSpPr>
        <p:spPr>
          <a:xfrm>
            <a:off x="2493622" y="6093296"/>
            <a:ext cx="51125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Concurso declamación</a:t>
            </a:r>
            <a:endParaRPr sz="32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65" name="Google Shape;3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4149" y="3012920"/>
            <a:ext cx="20193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31571">
            <a:off x="6171920" y="2016324"/>
            <a:ext cx="1997633" cy="28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75472">
            <a:off x="1263537" y="1938850"/>
            <a:ext cx="166687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/>
              <a:t>PREMIACIONES TORNEOS Y CONCURSOS</a:t>
            </a:r>
            <a:endParaRPr/>
          </a:p>
        </p:txBody>
      </p:sp>
      <p:sp>
        <p:nvSpPr>
          <p:cNvPr id="373" name="Google Shape;373;p32"/>
          <p:cNvSpPr txBox="1"/>
          <p:nvPr/>
        </p:nvSpPr>
        <p:spPr>
          <a:xfrm>
            <a:off x="6157267" y="3830847"/>
            <a:ext cx="256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GANADOR CUENTACUENTOS</a:t>
            </a:r>
            <a:endParaRPr/>
          </a:p>
        </p:txBody>
      </p:sp>
      <p:sp>
        <p:nvSpPr>
          <p:cNvPr id="374" name="Google Shape;374;p32"/>
          <p:cNvSpPr txBox="1"/>
          <p:nvPr/>
        </p:nvSpPr>
        <p:spPr>
          <a:xfrm>
            <a:off x="5884743" y="5677662"/>
            <a:ext cx="256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GANADORES DÍA DEL DEPORTE</a:t>
            </a:r>
            <a:endParaRPr/>
          </a:p>
        </p:txBody>
      </p:sp>
      <p:pic>
        <p:nvPicPr>
          <p:cNvPr id="375" name="Google Shape;3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051" y="152400"/>
            <a:ext cx="4233702" cy="317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5363" y="3830852"/>
            <a:ext cx="2206980" cy="2942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 b="1"/>
              <a:t>Taller de Danza:</a:t>
            </a:r>
            <a:r>
              <a:rPr lang="es-CL" sz="3200"/>
              <a:t/>
            </a:r>
            <a:br>
              <a:rPr lang="es-CL" sz="3200"/>
            </a:br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1"/>
          </p:nvPr>
        </p:nvSpPr>
        <p:spPr>
          <a:xfrm rot="899949">
            <a:off x="3192147" y="516340"/>
            <a:ext cx="4658724" cy="507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0" lvl="0" indent="-36576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Char char="🙶"/>
            </a:pPr>
            <a:r>
              <a:rPr lang="es-CL"/>
              <a:t>Desarrollar la conciencia corporal a partir de la exploración y sensibilización del propio cuerpo, en movimiento y quietud, en la temporalidad y espacialidad.</a:t>
            </a:r>
            <a:endParaRPr/>
          </a:p>
          <a:p>
            <a:pPr marL="365760" lvl="0" indent="-81279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Taller de danza</a:t>
            </a:r>
            <a:endParaRPr/>
          </a:p>
        </p:txBody>
      </p:sp>
      <p:sp>
        <p:nvSpPr>
          <p:cNvPr id="388" name="Google Shape;388;p35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0" lvl="0" indent="-8127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endParaRPr/>
          </a:p>
        </p:txBody>
      </p:sp>
      <p:pic>
        <p:nvPicPr>
          <p:cNvPr id="389" name="Google Shape;3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738" y="3429000"/>
            <a:ext cx="16097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075" y="3988013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6850" y="1104200"/>
            <a:ext cx="3503124" cy="19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/>
          <p:nvPr/>
        </p:nvSpPr>
        <p:spPr>
          <a:xfrm rot="-4066703">
            <a:off x="-738619" y="2824954"/>
            <a:ext cx="4721538" cy="109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106675" rIns="106675" bIns="10667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s-CL" sz="44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Taller de Tenis de Mesa:</a:t>
            </a:r>
            <a:endParaRPr/>
          </a:p>
        </p:txBody>
      </p:sp>
      <p:sp>
        <p:nvSpPr>
          <p:cNvPr id="397" name="Google Shape;397;p36"/>
          <p:cNvSpPr txBox="1">
            <a:spLocks noGrp="1"/>
          </p:cNvSpPr>
          <p:nvPr>
            <p:ph type="body" idx="1"/>
          </p:nvPr>
        </p:nvSpPr>
        <p:spPr>
          <a:xfrm rot="900000">
            <a:off x="3806142" y="406957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0" lvl="0" indent="-36576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Char char="🙶"/>
            </a:pPr>
            <a:r>
              <a:rPr lang="es-CL"/>
              <a:t>Promoviendo el deporte de manera permanente, con técnica y disciplina. Se adaptaron las clases presenciales a la virtualidad.</a:t>
            </a:r>
            <a:endParaRPr/>
          </a:p>
        </p:txBody>
      </p:sp>
      <p:pic>
        <p:nvPicPr>
          <p:cNvPr id="398" name="Google Shape;398;p36"/>
          <p:cNvPicPr preferRelativeResize="0"/>
          <p:nvPr/>
        </p:nvPicPr>
        <p:blipFill rotWithShape="1">
          <a:blip r:embed="rId3">
            <a:alphaModFix/>
          </a:blip>
          <a:srcRect l="35301" t="7903" r="25482" b="26566"/>
          <a:stretch/>
        </p:blipFill>
        <p:spPr>
          <a:xfrm>
            <a:off x="6088571" y="4270750"/>
            <a:ext cx="2706600" cy="25443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Tenis de mesa</a:t>
            </a:r>
            <a:endParaRPr/>
          </a:p>
        </p:txBody>
      </p:sp>
      <p:sp>
        <p:nvSpPr>
          <p:cNvPr id="404" name="Google Shape;404;p37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0" lvl="0" indent="-8127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endParaRPr/>
          </a:p>
        </p:txBody>
      </p:sp>
      <p:pic>
        <p:nvPicPr>
          <p:cNvPr id="405" name="Google Shape;405;p37"/>
          <p:cNvPicPr preferRelativeResize="0"/>
          <p:nvPr/>
        </p:nvPicPr>
        <p:blipFill rotWithShape="1">
          <a:blip r:embed="rId3">
            <a:alphaModFix/>
          </a:blip>
          <a:srcRect b="21191"/>
          <a:stretch/>
        </p:blipFill>
        <p:spPr>
          <a:xfrm rot="-552899">
            <a:off x="3709976" y="1874600"/>
            <a:ext cx="2254792" cy="23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82681">
            <a:off x="6364950" y="226575"/>
            <a:ext cx="2436925" cy="18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0150" y="4746719"/>
            <a:ext cx="3159100" cy="1788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/>
              <a:t>Plan de apoyo integral al estudiante-Convivencia escolar</a:t>
            </a:r>
            <a:endParaRPr/>
          </a:p>
        </p:txBody>
      </p:sp>
      <p:graphicFrame>
        <p:nvGraphicFramePr>
          <p:cNvPr id="413" name="Google Shape;413;p38"/>
          <p:cNvGraphicFramePr/>
          <p:nvPr/>
        </p:nvGraphicFramePr>
        <p:xfrm>
          <a:off x="3563887" y="1772816"/>
          <a:ext cx="5472600" cy="4387685"/>
        </p:xfrm>
        <a:graphic>
          <a:graphicData uri="http://schemas.openxmlformats.org/drawingml/2006/table">
            <a:tbl>
              <a:tblPr firstRow="1" bandRow="1">
                <a:noFill/>
                <a:tableStyleId>{81C094A1-AADD-41CC-9943-BADF81753996}</a:tableStyleId>
              </a:tblPr>
              <a:tblGrid>
                <a:gridCol w="2736300"/>
                <a:gridCol w="2736300"/>
              </a:tblGrid>
              <a:tr h="478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INTEGRANTES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FUNCIÓN</a:t>
                      </a:r>
                      <a:endParaRPr/>
                    </a:p>
                  </a:txBody>
                  <a:tcPr marL="68575" marR="68575" marT="34300" marB="34300"/>
                </a:tc>
              </a:tr>
              <a:tr h="61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CONSTANZA ROJAS MENDEZ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PSICÓLOGA</a:t>
                      </a:r>
                      <a:endParaRPr/>
                    </a:p>
                  </a:txBody>
                  <a:tcPr marL="68575" marR="68575" marT="34300" marB="34300"/>
                </a:tc>
              </a:tr>
              <a:tr h="61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DANIELA LÓPEZ CÓRDOVA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TRABAJADORA SOCIAL</a:t>
                      </a:r>
                      <a:endParaRPr/>
                    </a:p>
                  </a:txBody>
                  <a:tcPr marL="68575" marR="68575" marT="34300" marB="34300"/>
                </a:tc>
              </a:tr>
              <a:tr h="61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CAMILA JARA LAGOS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EDUCADORA DIFERENCIAL</a:t>
                      </a:r>
                      <a:endParaRPr/>
                    </a:p>
                  </a:txBody>
                  <a:tcPr marL="68575" marR="68575" marT="34300" marB="34300"/>
                </a:tc>
              </a:tr>
              <a:tr h="115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JOSELYN RODRÍGUEZ BRAVO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COORDINADORA DEPARTAMENTO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EDUCADORA DIFERENCIAL</a:t>
                      </a:r>
                      <a:endParaRPr/>
                    </a:p>
                  </a:txBody>
                  <a:tcPr marL="68575" marR="68575" marT="34300" marB="34300"/>
                </a:tc>
              </a:tr>
              <a:tr h="886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JESSICA SAAVEDRA 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800"/>
                        <a:t>ENCARGADA DE CONVIVENCIA ESCOLAR</a:t>
                      </a:r>
                      <a:endParaRPr/>
                    </a:p>
                  </a:txBody>
                  <a:tcPr marL="68575" marR="68575" marT="34300" marB="34300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3"/>
          <p:cNvGrpSpPr/>
          <p:nvPr/>
        </p:nvGrpSpPr>
        <p:grpSpPr>
          <a:xfrm>
            <a:off x="248707" y="1124744"/>
            <a:ext cx="8646588" cy="4222751"/>
            <a:chOff x="1057" y="0"/>
            <a:chExt cx="8646588" cy="4222751"/>
          </a:xfrm>
        </p:grpSpPr>
        <p:sp>
          <p:nvSpPr>
            <p:cNvPr id="162" name="Google Shape;162;p3"/>
            <p:cNvSpPr/>
            <p:nvPr/>
          </p:nvSpPr>
          <p:spPr>
            <a:xfrm rot="-5400000">
              <a:off x="-737845" y="738901"/>
              <a:ext cx="4222751" cy="2744948"/>
            </a:xfrm>
            <a:prstGeom prst="flowChartManualOperation">
              <a:avLst/>
            </a:prstGeom>
            <a:solidFill>
              <a:srgbClr val="E2F3FB"/>
            </a:solidFill>
            <a:ln w="38100" cap="flat" cmpd="sng">
              <a:solidFill>
                <a:srgbClr val="67B1D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2700" dir="5400000" sx="102000" sy="102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 txBox="1"/>
            <p:nvPr/>
          </p:nvSpPr>
          <p:spPr>
            <a:xfrm>
              <a:off x="1057" y="844549"/>
              <a:ext cx="2744948" cy="2533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7620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VISIÓN</a:t>
              </a:r>
              <a:endParaRPr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s-CL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La Escuela General Alberto Bachelet Martínez aspira a ser reconocida por la comunidad por desarrollar una  propuesta educativa innovadora  que ofrece una real oportunidad de desarrollo personal y académico para todos sus estudiantes, asegurándoles  espacios educativos nutritivos que les permitan  desarrollar al  máximo sus capacidades.</a:t>
              </a:r>
              <a:endPara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 rot="-5400000">
              <a:off x="2212974" y="738901"/>
              <a:ext cx="4222751" cy="2744948"/>
            </a:xfrm>
            <a:prstGeom prst="flowChartManualOperation">
              <a:avLst/>
            </a:prstGeom>
            <a:solidFill>
              <a:srgbClr val="E2F3FB"/>
            </a:solidFill>
            <a:ln w="38100" cap="flat" cmpd="sng">
              <a:solidFill>
                <a:srgbClr val="67B1D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2700" dir="5400000" sx="102000" sy="102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 txBox="1"/>
            <p:nvPr/>
          </p:nvSpPr>
          <p:spPr>
            <a:xfrm>
              <a:off x="2951876" y="844549"/>
              <a:ext cx="2744948" cy="2533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7620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MISIÓN</a:t>
              </a:r>
              <a:endParaRPr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s-CL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Somos un escuela pública,  que potencia  un  trabajo conjunto entre todos los integrantes de la comunidad educativa  con el fin de contribuir al desarrollo y bienestar de los  estudiantes y su plena integración a la sociedad,  promoviendo una educación holística centrada en aprendizajes significativos y perdurables, sustentados en el conocimiento, valores y afectividad</a:t>
              </a:r>
              <a:r>
                <a:rPr lang="es-CL" sz="11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.</a:t>
              </a:r>
              <a:endParaRPr sz="1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 rot="-5400000">
              <a:off x="5163794" y="738901"/>
              <a:ext cx="4222751" cy="2744948"/>
            </a:xfrm>
            <a:prstGeom prst="flowChartManualOperation">
              <a:avLst/>
            </a:prstGeom>
            <a:solidFill>
              <a:srgbClr val="E2F3FB"/>
            </a:solidFill>
            <a:ln w="38100" cap="flat" cmpd="sng">
              <a:solidFill>
                <a:srgbClr val="67B1D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2700" dir="5400000" sx="102000" sy="102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 txBox="1"/>
            <p:nvPr/>
          </p:nvSpPr>
          <p:spPr>
            <a:xfrm>
              <a:off x="5902696" y="844549"/>
              <a:ext cx="2744948" cy="2533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7620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SELLO</a:t>
              </a:r>
              <a:endParaRPr sz="14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s-CL"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Convivencia Escolar: </a:t>
              </a:r>
              <a:r>
                <a:rPr lang="es-CL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Mejorar los aprendizajes de los estudiantes mediante la implementación eficaz e intencionada de diferentes proyectos, acciones, actividades  y  comportamientos potenciadores de  la sana convivencia escolar, entendida  como un derecho y una responsabilidad que tienen todos los miembros de la comunidad educativa y cuyo fundamento principal es la dignidad de las personas y el respeto que éstas se merecen</a:t>
              </a:r>
              <a:r>
                <a:rPr lang="es-CL" sz="1100" b="0" i="1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. </a:t>
              </a:r>
              <a:endParaRPr sz="1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9"/>
          <p:cNvSpPr txBox="1">
            <a:spLocks noGrp="1"/>
          </p:cNvSpPr>
          <p:nvPr>
            <p:ph type="title"/>
          </p:nvPr>
        </p:nvSpPr>
        <p:spPr>
          <a:xfrm rot="-4500000">
            <a:off x="-158505" y="1805369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PSICOLOGÍA</a:t>
            </a:r>
            <a:endParaRPr/>
          </a:p>
        </p:txBody>
      </p:sp>
      <p:sp>
        <p:nvSpPr>
          <p:cNvPr id="419" name="Google Shape;419;p39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CL"/>
              <a:t>Entre sus labores se destaca brindar apoyo en </a:t>
            </a:r>
            <a:r>
              <a:rPr lang="es-CL" b="1" i="1"/>
              <a:t>contención emocional, refuerzo de la autoestima, y apoyo en la resolución de conflictos</a:t>
            </a:r>
            <a:r>
              <a:rPr lang="es-CL" i="1"/>
              <a:t>.</a:t>
            </a:r>
            <a:endParaRPr/>
          </a:p>
          <a:p>
            <a:pPr marL="0" lvl="0" indent="0" algn="just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CL"/>
              <a:t>Además, dar orientación a apoderado y funcionarios. </a:t>
            </a:r>
            <a:endParaRPr/>
          </a:p>
          <a:p>
            <a:pPr marL="365760" lvl="0" indent="-81279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endParaRPr/>
          </a:p>
        </p:txBody>
      </p:sp>
      <p:sp>
        <p:nvSpPr>
          <p:cNvPr id="420" name="Google Shape;420;p39"/>
          <p:cNvSpPr txBox="1"/>
          <p:nvPr/>
        </p:nvSpPr>
        <p:spPr>
          <a:xfrm>
            <a:off x="3723661" y="1556792"/>
            <a:ext cx="5311502" cy="305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28600" marR="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TRABAJO SOCIAL</a:t>
            </a:r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body" idx="1"/>
          </p:nvPr>
        </p:nvSpPr>
        <p:spPr>
          <a:xfrm rot="900000">
            <a:off x="3907544" y="200961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CL"/>
              <a:t>Orientación, acompañamiento,  seguimiento y/o derivaron de  casos por inasistencia, problemáticas sociales, vulneración de derecho, prevención entre otros.</a:t>
            </a:r>
            <a:endParaRPr/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CL" b="1"/>
              <a:t>Contacto con redes de apoyo.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2" name="Google Shape;432;g118e072ca14_0_38"/>
          <p:cNvGraphicFramePr/>
          <p:nvPr/>
        </p:nvGraphicFramePr>
        <p:xfrm>
          <a:off x="864375" y="1533525"/>
          <a:ext cx="7799225" cy="1375664"/>
        </p:xfrm>
        <a:graphic>
          <a:graphicData uri="http://schemas.openxmlformats.org/drawingml/2006/table">
            <a:tbl>
              <a:tblPr>
                <a:noFill/>
                <a:tableStyleId>{6AE39C18-58E0-4333-801B-F1828785EB6A}</a:tableStyleId>
              </a:tblPr>
              <a:tblGrid>
                <a:gridCol w="2128575"/>
                <a:gridCol w="1893250"/>
                <a:gridCol w="2001975"/>
                <a:gridCol w="1775425"/>
              </a:tblGrid>
              <a:tr h="0">
                <a:tc>
                  <a:txBody>
                    <a:bodyPr/>
                    <a:lstStyle/>
                    <a:p>
                      <a:pPr marL="127000" marR="63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100" b="1">
                          <a:solidFill>
                            <a:schemeClr val="lt1"/>
                          </a:solidFill>
                        </a:rPr>
                        <a:t>Tipo 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63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100" b="1">
                          <a:solidFill>
                            <a:schemeClr val="lt1"/>
                          </a:solidFill>
                        </a:rPr>
                        <a:t>1°Trimestre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63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CL" sz="2100" b="1">
                          <a:solidFill>
                            <a:schemeClr val="lt1"/>
                          </a:solidFill>
                        </a:rPr>
                        <a:t>2°Trimestre</a:t>
                      </a: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63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CL" sz="2100" b="1">
                          <a:solidFill>
                            <a:schemeClr val="lt1"/>
                          </a:solidFill>
                        </a:rPr>
                        <a:t>3°Trimestre</a:t>
                      </a: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900" b="1">
                          <a:solidFill>
                            <a:schemeClr val="lt1"/>
                          </a:solidFill>
                        </a:rPr>
                        <a:t>Intervenciones</a:t>
                      </a:r>
                      <a:endParaRPr sz="1900" b="1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900" b="1">
                          <a:solidFill>
                            <a:schemeClr val="lt1"/>
                          </a:solidFill>
                        </a:rPr>
                        <a:t>37</a:t>
                      </a:r>
                      <a:endParaRPr sz="1900" b="1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63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100" b="1">
                          <a:solidFill>
                            <a:schemeClr val="lt1"/>
                          </a:solidFill>
                        </a:rPr>
                        <a:t>70</a:t>
                      </a: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635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200" b="1">
                          <a:solidFill>
                            <a:schemeClr val="lt1"/>
                          </a:solidFill>
                        </a:rPr>
                        <a:t>28</a:t>
                      </a:r>
                      <a:endParaRPr sz="2200" b="1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85C6"/>
                    </a:solidFill>
                  </a:tcPr>
                </a:tc>
              </a:tr>
            </a:tbl>
          </a:graphicData>
        </a:graphic>
      </p:graphicFrame>
      <p:sp>
        <p:nvSpPr>
          <p:cNvPr id="433" name="Google Shape;433;g118e072ca14_0_38"/>
          <p:cNvSpPr txBox="1"/>
          <p:nvPr/>
        </p:nvSpPr>
        <p:spPr>
          <a:xfrm>
            <a:off x="864375" y="3077425"/>
            <a:ext cx="7745700" cy="5079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Derivaciones a redes externas: 8</a:t>
            </a:r>
            <a:endParaRPr sz="21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34" name="Google Shape;434;g118e072ca14_0_38"/>
          <p:cNvSpPr txBox="1">
            <a:spLocks noGrp="1"/>
          </p:cNvSpPr>
          <p:nvPr>
            <p:ph type="title"/>
          </p:nvPr>
        </p:nvSpPr>
        <p:spPr>
          <a:xfrm>
            <a:off x="864376" y="-162375"/>
            <a:ext cx="7745700" cy="16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Intervenciones Dupla Psicosocial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1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Dupla psicosocial</a:t>
            </a:r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body" idx="1"/>
          </p:nvPr>
        </p:nvSpPr>
        <p:spPr>
          <a:xfrm rot="900000">
            <a:off x="3137219" y="1639035"/>
            <a:ext cx="4658735" cy="399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365760" lvl="0" indent="-36576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</a:pPr>
            <a:r>
              <a:rPr lang="es-CL" sz="2400"/>
              <a:t>Implementación Clases de orientación en conjunto con la encargada de Convivencia Escolar”</a:t>
            </a:r>
            <a:endParaRPr/>
          </a:p>
          <a:p>
            <a:pPr marL="365760" lvl="0" indent="-36576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</a:pPr>
            <a:r>
              <a:rPr lang="es-CL" sz="2400"/>
              <a:t>Monitoreo de la asistencia sincrónica y asincrónica de los estudiantes. </a:t>
            </a:r>
            <a:endParaRPr/>
          </a:p>
          <a:p>
            <a:pPr marL="365760" lvl="0" indent="-36576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3840"/>
              <a:buChar char="🙶"/>
            </a:pPr>
            <a:r>
              <a:rPr lang="es-CL" sz="2400"/>
              <a:t>Desarrollo de autocuidados para la comunidad educativa.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2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EDUCACIÓN DIFERENCIAL</a:t>
            </a:r>
            <a:endParaRPr/>
          </a:p>
        </p:txBody>
      </p:sp>
      <p:sp>
        <p:nvSpPr>
          <p:cNvPr id="446" name="Google Shape;446;p42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365760" lvl="0" indent="-36576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/>
              <a:t>El área de educación diferencial tiene como principal objetivo</a:t>
            </a:r>
            <a:endParaRPr/>
          </a:p>
          <a:p>
            <a:pPr marL="365760" lvl="0" indent="-365760" algn="just" rtl="0">
              <a:spcBef>
                <a:spcPts val="1118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/>
              <a:t>Asegurar que todos los alumnos que presenten necesidades educativas cuenten con las medidas de apoyo y recursos pedagógicos especializados que requieran para avanzar en sus procesos de aprendizaje”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4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ESTUDIANTES ATENDIDOS</a:t>
            </a:r>
            <a:endParaRPr/>
          </a:p>
        </p:txBody>
      </p:sp>
      <p:graphicFrame>
        <p:nvGraphicFramePr>
          <p:cNvPr id="452" name="Google Shape;452;p44"/>
          <p:cNvGraphicFramePr/>
          <p:nvPr/>
        </p:nvGraphicFramePr>
        <p:xfrm>
          <a:off x="3465190" y="2438813"/>
          <a:ext cx="5168475" cy="1980375"/>
        </p:xfrm>
        <a:graphic>
          <a:graphicData uri="http://schemas.openxmlformats.org/drawingml/2006/table">
            <a:tbl>
              <a:tblPr firstRow="1" bandRow="1">
                <a:noFill/>
                <a:tableStyleId>{81C094A1-AADD-41CC-9943-BADF81753996}</a:tableStyleId>
              </a:tblPr>
              <a:tblGrid>
                <a:gridCol w="3839425"/>
                <a:gridCol w="1329050"/>
              </a:tblGrid>
              <a:tr h="540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EDUCACIÓN DIFERENCIAL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N° est</a:t>
                      </a:r>
                      <a:endParaRPr sz="2000"/>
                    </a:p>
                  </a:txBody>
                  <a:tcPr marL="68575" marR="68575" marT="34300" marB="34300"/>
                </a:tc>
              </a:tr>
              <a:tr h="479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PRIMER TRIMESTRE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45</a:t>
                      </a:r>
                      <a:endParaRPr sz="2000"/>
                    </a:p>
                  </a:txBody>
                  <a:tcPr marL="68575" marR="68575" marT="34300" marB="34300"/>
                </a:tc>
              </a:tr>
              <a:tr h="479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SEGUNDO TRIMESTRE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48</a:t>
                      </a:r>
                      <a:endParaRPr sz="2000"/>
                    </a:p>
                  </a:txBody>
                  <a:tcPr marL="68575" marR="68575" marT="34300" marB="34300"/>
                </a:tc>
              </a:tr>
              <a:tr h="479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L" sz="2000"/>
                        <a:t>TERCER TRIMESTRE</a:t>
                      </a:r>
                      <a:endParaRPr sz="20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50</a:t>
                      </a:r>
                      <a:endParaRPr sz="2000"/>
                    </a:p>
                  </a:txBody>
                  <a:tcPr marL="68575" marR="68575" marT="34300" marB="34300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CL"/>
              <a:t>Convivencia Escolar</a:t>
            </a:r>
            <a:endParaRPr/>
          </a:p>
        </p:txBody>
      </p:sp>
      <p:sp>
        <p:nvSpPr>
          <p:cNvPr id="458" name="Google Shape;458;p43"/>
          <p:cNvSpPr txBox="1"/>
          <p:nvPr/>
        </p:nvSpPr>
        <p:spPr>
          <a:xfrm>
            <a:off x="3949836" y="521236"/>
            <a:ext cx="4572000" cy="59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año la profesional se encargó de realizar </a:t>
            </a:r>
            <a:r>
              <a:rPr lang="es-CL" sz="1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mediaciones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entre estudiantes, padres y apoderados sobre situaciones que afectan las relaciones interpersonales.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Además, con el trabajo conjunto de la </a:t>
            </a:r>
            <a:r>
              <a:rPr lang="es-CL" sz="1800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dupla Psicosocial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</a:t>
            </a:r>
            <a:r>
              <a:rPr lang="es-CL" sz="1800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Encargada de convivencia escolar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tuvo su objetivo en trabajar </a:t>
            </a:r>
            <a:r>
              <a:rPr lang="es-CL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Indicadores de desarrollo personal y social</a:t>
            </a:r>
            <a:r>
              <a:rPr lang="es-CL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Durante las sesiones se abordaron diversos temas, los que se centraron en cuatro pilares fundamentales: Las emociones, prevención del contagio de coronavirus, violencia escolar y hábitos de vida saludable a través de videos y actividades dirigidas a potenciar el el bienestar, buen trato y el autocuidado.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5"/>
          <p:cNvSpPr txBox="1">
            <a:spLocks noGrp="1"/>
          </p:cNvSpPr>
          <p:nvPr>
            <p:ph type="title"/>
          </p:nvPr>
        </p:nvSpPr>
        <p:spPr>
          <a:xfrm>
            <a:off x="628650" y="304284"/>
            <a:ext cx="833583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</a:pPr>
            <a:r>
              <a:rPr lang="es-CL" sz="2800"/>
              <a:t>Departamento de Apoyo Integral Al Estudiante- Convivencia escolar         </a:t>
            </a:r>
            <a:br>
              <a:rPr lang="es-CL" sz="2800"/>
            </a:br>
            <a:r>
              <a:rPr lang="es-CL" sz="2800"/>
              <a:t>Acciones conjuntas</a:t>
            </a:r>
            <a:endParaRPr/>
          </a:p>
        </p:txBody>
      </p:sp>
      <p:sp>
        <p:nvSpPr>
          <p:cNvPr id="464" name="Google Shape;464;p45"/>
          <p:cNvSpPr txBox="1">
            <a:spLocks noGrp="1"/>
          </p:cNvSpPr>
          <p:nvPr>
            <p:ph type="body" idx="1"/>
          </p:nvPr>
        </p:nvSpPr>
        <p:spPr>
          <a:xfrm rot="900000">
            <a:off x="342823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0" lvl="0" indent="-8127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endParaRPr/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CL"/>
              <a:t> </a:t>
            </a:r>
            <a:endParaRPr/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CL"/>
              <a:t> </a:t>
            </a:r>
            <a:endParaRPr/>
          </a:p>
        </p:txBody>
      </p:sp>
      <p:sp>
        <p:nvSpPr>
          <p:cNvPr id="465" name="Google Shape;465;p45"/>
          <p:cNvSpPr/>
          <p:nvPr/>
        </p:nvSpPr>
        <p:spPr>
          <a:xfrm>
            <a:off x="699778" y="1298456"/>
            <a:ext cx="7744444" cy="9293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Elaboración y Difusión Campaña solidarias:</a:t>
            </a:r>
            <a:r>
              <a:rPr lang="es-CL"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Reunir fondo monetario, para realizar canastas de alimentos (y/u otros insumos básicos) e ir en ayuda de las familias afectadas económicamente y que no reciben otros apoyos.</a:t>
            </a:r>
            <a:endParaRPr/>
          </a:p>
        </p:txBody>
      </p:sp>
      <p:sp>
        <p:nvSpPr>
          <p:cNvPr id="466" name="Google Shape;466;p45"/>
          <p:cNvSpPr/>
          <p:nvPr/>
        </p:nvSpPr>
        <p:spPr>
          <a:xfrm>
            <a:off x="699778" y="2367188"/>
            <a:ext cx="7744444" cy="9293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Orientación profesional desde sus respectivas áreas</a:t>
            </a:r>
            <a:r>
              <a:rPr lang="es-CL"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a docentes, durante las reflexiones pedagógicas y entrevistas se realiza trabajo colaborativo con el fin de orientar y analizar casos con el fin de prestar los apoyos necesarios, ejemplo: distinción de trastornos del aprendizaje; sensibilización sobre el poder de la empatía docente en contextos vulnerables, entre otros.</a:t>
            </a:r>
            <a:endParaRPr sz="14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67" name="Google Shape;467;p45"/>
          <p:cNvSpPr/>
          <p:nvPr/>
        </p:nvSpPr>
        <p:spPr>
          <a:xfrm>
            <a:off x="704853" y="3435920"/>
            <a:ext cx="7744500" cy="92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Colaboración en reuniones de apoderados</a:t>
            </a:r>
            <a:r>
              <a:rPr lang="es-CL"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para tratar tema sobre hábitos de estudio, orientación vocacional Octavo básico, etc. </a:t>
            </a:r>
            <a:endParaRPr sz="16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68" name="Google Shape;468;p45"/>
          <p:cNvPicPr preferRelativeResize="0"/>
          <p:nvPr/>
        </p:nvPicPr>
        <p:blipFill rotWithShape="1">
          <a:blip r:embed="rId3">
            <a:alphaModFix/>
          </a:blip>
          <a:srcRect l="34476" t="39372" r="24655" b="16777"/>
          <a:stretch/>
        </p:blipFill>
        <p:spPr>
          <a:xfrm>
            <a:off x="4572000" y="4621150"/>
            <a:ext cx="3394956" cy="20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5"/>
          <p:cNvPicPr preferRelativeResize="0"/>
          <p:nvPr/>
        </p:nvPicPr>
        <p:blipFill rotWithShape="1">
          <a:blip r:embed="rId4">
            <a:alphaModFix/>
          </a:blip>
          <a:srcRect l="35201" t="44391" r="25659" b="13052"/>
          <a:stretch/>
        </p:blipFill>
        <p:spPr>
          <a:xfrm rot="8">
            <a:off x="1040325" y="4621154"/>
            <a:ext cx="3293876" cy="2014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"/>
          <p:cNvSpPr/>
          <p:nvPr/>
        </p:nvSpPr>
        <p:spPr>
          <a:xfrm>
            <a:off x="638875" y="140025"/>
            <a:ext cx="7157700" cy="836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ckwell"/>
              <a:buNone/>
            </a:pPr>
            <a:r>
              <a:rPr lang="es-CL" sz="1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Reuniones de Equipo</a:t>
            </a:r>
            <a:r>
              <a:rPr lang="es-CL"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: los martes se organiza el trabajo de cada profesional con las redes de apoyo pertinente a cada área. Además, se discuten casos específicos y se llega a consenso acerca de cómo abordar multidisciplinariamente.</a:t>
            </a:r>
            <a:endParaRPr sz="16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5" name="Google Shape;475;p46"/>
          <p:cNvSpPr/>
          <p:nvPr/>
        </p:nvSpPr>
        <p:spPr>
          <a:xfrm>
            <a:off x="638875" y="1101808"/>
            <a:ext cx="7157700" cy="836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Trabajo colaborativo con redes: </a:t>
            </a:r>
            <a:endParaRPr/>
          </a:p>
          <a:p>
            <a:pPr marL="0" marR="0" lvl="0" indent="0" algn="l" rtl="0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CL" sz="15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Encuentro de redes, trabajando colaborativamente con profesionales de la comuna. </a:t>
            </a:r>
            <a:endParaRPr sz="13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6" name="Google Shape;476;p46"/>
          <p:cNvSpPr/>
          <p:nvPr/>
        </p:nvSpPr>
        <p:spPr>
          <a:xfrm>
            <a:off x="638875" y="2063592"/>
            <a:ext cx="7157700" cy="836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ckwell"/>
              <a:buNone/>
            </a:pPr>
            <a:endParaRPr sz="16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ckwell"/>
              <a:buNone/>
            </a:pPr>
            <a:r>
              <a:rPr lang="es-CL"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Autocuidado funcionarios: Las profesionales gestionan y desarrollan taller de autocuidado para la comunidad educativa. </a:t>
            </a:r>
            <a:endParaRPr/>
          </a:p>
          <a:p>
            <a:pPr marL="0" marR="0" lvl="0" indent="0" algn="l" rtl="0">
              <a:lnSpc>
                <a:spcPct val="8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ckwell"/>
              <a:buNone/>
            </a:pPr>
            <a:endParaRPr sz="16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7" name="Google Shape;477;p46"/>
          <p:cNvSpPr/>
          <p:nvPr/>
        </p:nvSpPr>
        <p:spPr>
          <a:xfrm>
            <a:off x="638875" y="3025375"/>
            <a:ext cx="7157700" cy="836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C8C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r>
              <a:rPr lang="es-CL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Concurso día del deporte: Promoción de hábitos de vida saludable.</a:t>
            </a:r>
            <a:endParaRPr/>
          </a:p>
          <a:p>
            <a:pPr marL="0" marR="0" lvl="0" indent="0" algn="l" rtl="0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8" name="Google Shape;478;p46"/>
          <p:cNvSpPr/>
          <p:nvPr/>
        </p:nvSpPr>
        <p:spPr>
          <a:xfrm>
            <a:off x="1344818" y="3778468"/>
            <a:ext cx="6126175" cy="7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1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9" name="Google Shape;479;p46"/>
          <p:cNvSpPr/>
          <p:nvPr/>
        </p:nvSpPr>
        <p:spPr>
          <a:xfrm>
            <a:off x="4231258" y="3416208"/>
            <a:ext cx="3561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80" name="Google Shape;480;p46"/>
          <p:cNvPicPr preferRelativeResize="0"/>
          <p:nvPr/>
        </p:nvPicPr>
        <p:blipFill rotWithShape="1">
          <a:blip r:embed="rId3">
            <a:alphaModFix/>
          </a:blip>
          <a:srcRect t="16852" b="19768"/>
          <a:stretch/>
        </p:blipFill>
        <p:spPr>
          <a:xfrm>
            <a:off x="5831575" y="3918575"/>
            <a:ext cx="1965000" cy="266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81" name="Google Shape;48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400" y="3987150"/>
            <a:ext cx="1883700" cy="266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"/>
          <p:cNvSpPr txBox="1"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/>
              <a:t>INTERVENCIÓN SOCIOEMOCIONAL</a:t>
            </a:r>
            <a:endParaRPr/>
          </a:p>
        </p:txBody>
      </p:sp>
      <p:sp>
        <p:nvSpPr>
          <p:cNvPr id="487" name="Google Shape;487;p47"/>
          <p:cNvSpPr txBox="1">
            <a:spLocks noGrp="1"/>
          </p:cNvSpPr>
          <p:nvPr>
            <p:ph type="body" idx="1"/>
          </p:nvPr>
        </p:nvSpPr>
        <p:spPr>
          <a:xfrm rot="899937">
            <a:off x="3631502" y="928499"/>
            <a:ext cx="4295961" cy="463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365760" lvl="0" indent="-30175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/>
              <a:t>Su impacto fue dar un espacio de contención e interacción con distintas profesionales. </a:t>
            </a:r>
            <a:endParaRPr/>
          </a:p>
          <a:p>
            <a:pPr marL="365760" lvl="0" indent="-301752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/>
              <a:t>Abordando distintas temáticas bajo cuatro pilares fundamentales:</a:t>
            </a:r>
            <a:endParaRPr/>
          </a:p>
          <a:p>
            <a:pPr marL="365760" lvl="0" indent="-301752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/>
              <a:t>-Las emociones, prevención del contagio de coronavirus, violencia escolar y hábitos de vida saludable.</a:t>
            </a:r>
            <a:endParaRPr/>
          </a:p>
          <a:p>
            <a:pPr marL="365760" lvl="0" indent="-81279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ct val="160000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title"/>
          </p:nvPr>
        </p:nvSpPr>
        <p:spPr>
          <a:xfrm rot="-4500000">
            <a:off x="-210701" y="2882071"/>
            <a:ext cx="5064953" cy="69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</a:pPr>
            <a:r>
              <a:rPr lang="es-CL" sz="2800" b="1"/>
              <a:t>Instrumentos de Gestión </a:t>
            </a:r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1"/>
          </p:nvPr>
        </p:nvSpPr>
        <p:spPr>
          <a:xfrm rot="900000">
            <a:off x="3470699" y="1022980"/>
            <a:ext cx="514760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365760" lvl="0" indent="-36576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 b="1"/>
              <a:t>P.E.I.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Char char="🙶"/>
            </a:pPr>
            <a:r>
              <a:rPr lang="es-CL" b="1"/>
              <a:t>Reglamento Interno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Manual de Convivencia: Protocolos de actuación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Plan Anual de Convivencia Escolar 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Reglamento de Evaluación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Plan de Inclusión 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Plan de sexualidad, afectividad y género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Plan de Formación Ciudadana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Plan Integral de Seguridad Escolar</a:t>
            </a:r>
            <a:endParaRPr/>
          </a:p>
          <a:p>
            <a:pPr marL="365760" lvl="0" indent="-365760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Char char="•"/>
            </a:pPr>
            <a:r>
              <a:rPr lang="es-CL"/>
              <a:t>Plan de Formación Docente</a:t>
            </a:r>
            <a:endParaRPr/>
          </a:p>
          <a:p>
            <a:pPr marL="0" lvl="0" indent="0" algn="l" rtl="0">
              <a:spcBef>
                <a:spcPts val="1244"/>
              </a:spcBef>
              <a:spcAft>
                <a:spcPts val="0"/>
              </a:spcAft>
              <a:buClr>
                <a:schemeClr val="lt1"/>
              </a:buClr>
              <a:buSzPct val="160000"/>
              <a:buNone/>
            </a:pPr>
            <a:r>
              <a:rPr lang="es-CL" sz="4600">
                <a:latin typeface="Bodoni"/>
                <a:ea typeface="Bodoni"/>
                <a:cs typeface="Bodoni"/>
                <a:sym typeface="Bodoni"/>
              </a:rPr>
              <a:t>“</a:t>
            </a:r>
            <a:r>
              <a:rPr lang="es-CL"/>
              <a:t> </a:t>
            </a:r>
            <a:r>
              <a:rPr lang="es-CL" b="1"/>
              <a:t>Plan de Mejoramiento Educativo</a:t>
            </a:r>
            <a:endParaRPr/>
          </a:p>
          <a:p>
            <a:pPr marL="365760" lvl="0" indent="-166623" algn="l" rtl="0">
              <a:spcBef>
                <a:spcPts val="992"/>
              </a:spcBef>
              <a:spcAft>
                <a:spcPts val="0"/>
              </a:spcAft>
              <a:buClr>
                <a:schemeClr val="lt1"/>
              </a:buClr>
              <a:buSzPct val="160000"/>
              <a:buFont typeface="Arial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"/>
          <p:cNvSpPr txBox="1">
            <a:spLocks noGrp="1"/>
          </p:cNvSpPr>
          <p:nvPr>
            <p:ph type="title"/>
          </p:nvPr>
        </p:nvSpPr>
        <p:spPr>
          <a:xfrm>
            <a:off x="1259632" y="443339"/>
            <a:ext cx="7024744" cy="68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ckwell"/>
              <a:buNone/>
            </a:pPr>
            <a:r>
              <a:rPr lang="es-CL" sz="2400" b="1">
                <a:solidFill>
                  <a:schemeClr val="lt1"/>
                </a:solidFill>
              </a:rPr>
              <a:t>12.	</a:t>
            </a:r>
            <a:r>
              <a:rPr lang="es-CL" sz="2400" b="1"/>
              <a:t>DESAFÍOS</a:t>
            </a:r>
            <a:r>
              <a:rPr lang="es-CL" sz="2400" b="1">
                <a:solidFill>
                  <a:schemeClr val="lt1"/>
                </a:solidFill>
              </a:rPr>
              <a:t> INSTITUCIONALES</a:t>
            </a:r>
            <a:endParaRPr/>
          </a:p>
        </p:txBody>
      </p:sp>
      <p:sp>
        <p:nvSpPr>
          <p:cNvPr id="493" name="Google Shape;493;p51"/>
          <p:cNvSpPr txBox="1">
            <a:spLocks noGrp="1"/>
          </p:cNvSpPr>
          <p:nvPr>
            <p:ph type="body" idx="1"/>
          </p:nvPr>
        </p:nvSpPr>
        <p:spPr>
          <a:xfrm rot="900000">
            <a:off x="3479028" y="959716"/>
            <a:ext cx="4658735" cy="507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65760" lvl="0" indent="-8127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endParaRPr/>
          </a:p>
        </p:txBody>
      </p:sp>
      <p:sp>
        <p:nvSpPr>
          <p:cNvPr id="494" name="Google Shape;494;p51"/>
          <p:cNvSpPr/>
          <p:nvPr/>
        </p:nvSpPr>
        <p:spPr>
          <a:xfrm>
            <a:off x="1000100" y="1484784"/>
            <a:ext cx="6929486" cy="5087488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9525" cap="flat" cmpd="sng">
            <a:solidFill>
              <a:srgbClr val="4F81B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lang="es-CL" sz="1600">
                <a:latin typeface="Rockwell"/>
                <a:ea typeface="Rockwell"/>
                <a:cs typeface="Rockwell"/>
                <a:sym typeface="Rockwell"/>
              </a:rPr>
              <a:t>E</a:t>
            </a:r>
            <a:r>
              <a:rPr lang="es-CL" sz="16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valuar las pérdidas de aprendizaje y monitorear los avances. </a:t>
            </a:r>
            <a:endParaRPr sz="16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lang="es-CL" sz="1600">
                <a:latin typeface="Rockwell"/>
                <a:ea typeface="Rockwell"/>
                <a:cs typeface="Rockwell"/>
                <a:sym typeface="Rockwell"/>
              </a:rPr>
              <a:t>Estructurar el Plan de Acompañamiento con clases de nivelación y apoyo socioemocional a los estudiantes para ayudarlos a ponerse al día y asegurar la retención escolar.</a:t>
            </a:r>
            <a:endParaRPr sz="16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lang="es-CL" sz="1600">
                <a:latin typeface="Rockwell"/>
                <a:ea typeface="Rockwell"/>
                <a:cs typeface="Rockwell"/>
                <a:sym typeface="Rockwell"/>
              </a:rPr>
              <a:t>Estimular el autocuidado y disminuir la transmisión de enfermedades en las escuelas, apoyando las campañas de vacunación y cumpliendo las directrices epidemiológicas de saneamiento e higiene respectivas.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lang="es-CL" sz="16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Consolidar el sello educativo institucional para favorecer el logro de los aprendizajes de todos nuestros estudiantes.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lang="es-CL" sz="16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Mejorar  los canales de comunicación y participación entre la escuela y la familia.</a:t>
            </a:r>
            <a:endParaRPr sz="16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❖"/>
            </a:pPr>
            <a:r>
              <a:rPr lang="es-CL" sz="16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Mantener  matrícula.</a:t>
            </a:r>
            <a:endParaRPr sz="16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2"/>
          <p:cNvSpPr txBox="1">
            <a:spLocks noGrp="1"/>
          </p:cNvSpPr>
          <p:nvPr>
            <p:ph type="title"/>
          </p:nvPr>
        </p:nvSpPr>
        <p:spPr>
          <a:xfrm>
            <a:off x="3225871" y="3197800"/>
            <a:ext cx="5064953" cy="169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/>
              <a:t>Tú eres la pieza clave…</a:t>
            </a:r>
            <a:br>
              <a:rPr lang="es-CL"/>
            </a:br>
            <a:r>
              <a:rPr lang="es-CL"/>
              <a:t/>
            </a:r>
            <a:br>
              <a:rPr lang="es-CL"/>
            </a:br>
            <a:r>
              <a:rPr lang="es-CL" sz="6000"/>
              <a:t>Cuenta Pública 2021</a:t>
            </a:r>
            <a:endParaRPr/>
          </a:p>
        </p:txBody>
      </p:sp>
      <p:pic>
        <p:nvPicPr>
          <p:cNvPr id="500" name="Google Shape;500;p52" descr="Logotipo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4378" y="1412776"/>
            <a:ext cx="2948761" cy="4257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 rot="-4500000">
            <a:off x="-1938894" y="2954078"/>
            <a:ext cx="5064953" cy="69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 sz="2400"/>
              <a:t> ORGANISMOS INTERNOS</a:t>
            </a:r>
            <a:r>
              <a:rPr lang="es-CL"/>
              <a:t> </a:t>
            </a:r>
            <a:endParaRPr/>
          </a:p>
        </p:txBody>
      </p:sp>
      <p:graphicFrame>
        <p:nvGraphicFramePr>
          <p:cNvPr id="179" name="Google Shape;179;p5"/>
          <p:cNvGraphicFramePr/>
          <p:nvPr>
            <p:extLst>
              <p:ext uri="{D42A27DB-BD31-4B8C-83A1-F6EECF244321}">
                <p14:modId xmlns:p14="http://schemas.microsoft.com/office/powerpoint/2010/main" val="1764473445"/>
              </p:ext>
            </p:extLst>
          </p:nvPr>
        </p:nvGraphicFramePr>
        <p:xfrm>
          <a:off x="1691218" y="670200"/>
          <a:ext cx="7452775" cy="4458375"/>
        </p:xfrm>
        <a:graphic>
          <a:graphicData uri="http://schemas.openxmlformats.org/drawingml/2006/table">
            <a:tbl>
              <a:tblPr firstRow="1" bandRow="1">
                <a:noFill/>
                <a:tableStyleId>{81C094A1-AADD-41CC-9943-BADF81753996}</a:tableStyleId>
              </a:tblPr>
              <a:tblGrid>
                <a:gridCol w="1412100"/>
                <a:gridCol w="6040675"/>
              </a:tblGrid>
              <a:tr h="108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/>
                        <a:t> </a:t>
                      </a:r>
                      <a:r>
                        <a:rPr lang="es-CL" sz="1400" b="1" u="none" strike="noStrike" cap="none" dirty="0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Equipo de Gestión</a:t>
                      </a:r>
                      <a:endParaRPr sz="14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Monitorear  y evaluar las acciones de la escuela.</a:t>
                      </a:r>
                      <a:endParaRPr/>
                    </a:p>
                    <a:p>
                      <a:pPr marL="0" marR="0" lvl="0" indent="-76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Generar, coordinar  y orientar   a los equipos de trabajo. </a:t>
                      </a:r>
                      <a:endParaRPr sz="1200" b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-76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Acompañar, estimular y asesorar  a los docentes y personal a su cargo.</a:t>
                      </a:r>
                      <a:endParaRPr sz="1200" b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-76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Administrar los recursos y crear  las condiciones para que la enseñanza tenga lugar. </a:t>
                      </a:r>
                      <a:endParaRPr sz="1200" b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703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Consejo Escolar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 i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Generar en la escuela espacios de formación, participación, y propiciar el fortalecimiento del encuentro interestamental y las confianzas institucionales.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99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Consejo de Profesores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Aportar Iniciativas de las actividades docentes.</a:t>
                      </a:r>
                      <a:endParaRPr/>
                    </a:p>
                    <a:p>
                      <a:pPr marL="0" marR="0" lvl="0" indent="-76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Fijar criterios sobre las tareas de evaluación y reforzamiento de alumnos.</a:t>
                      </a:r>
                      <a:endParaRPr sz="12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-76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Promover iniciativas dentro del ámbito de la experimentación o la investigación educativas.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881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Centro de Padres y Apoderados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Establecer vínculos entre el hogar y la escuela.</a:t>
                      </a:r>
                      <a:endParaRPr/>
                    </a:p>
                    <a:p>
                      <a:pPr marL="0" marR="0" lvl="0" indent="-76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 i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Proponer y proyectar acciones para el desarrollo integral de los niños.</a:t>
                      </a:r>
                      <a:endParaRPr/>
                    </a:p>
                    <a:p>
                      <a:pPr marL="0" marR="0" lvl="0" indent="-76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 b="0" i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Promover el cumplimiento de las responsabilidades educativas de cada familia en relación a la crianza y formación de los hijos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802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dirty="0"/>
                        <a:t>Convivencia Escolar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-76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Char char="⮚"/>
                      </a:pPr>
                      <a:r>
                        <a:rPr lang="es-CL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Potenciar el autocuidado, autoestima y relaciones interpersonales entre los distintos integrantes de la comunidad educativa, velando por el cumplimiento del sello de la Escuela “Sana convivencia escolar”.</a:t>
                      </a:r>
                      <a:endParaRPr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6"/>
          <p:cNvGraphicFramePr/>
          <p:nvPr/>
        </p:nvGraphicFramePr>
        <p:xfrm>
          <a:off x="755576" y="1844823"/>
          <a:ext cx="7560850" cy="3877600"/>
        </p:xfrm>
        <a:graphic>
          <a:graphicData uri="http://schemas.openxmlformats.org/drawingml/2006/table">
            <a:tbl>
              <a:tblPr firstRow="1" bandRow="1">
                <a:noFill/>
                <a:tableStyleId>{1FD3ADB6-E1F3-4C2D-8CA5-A20305618A04}</a:tableStyleId>
              </a:tblPr>
              <a:tblGrid>
                <a:gridCol w="3707725"/>
                <a:gridCol w="3853125"/>
              </a:tblGrid>
              <a:tr h="6260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000"/>
                        <a:t> EQUIPO DIRECTIVO</a:t>
                      </a: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2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DIRECTORA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PATRICIA GAMBRA SAID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626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INSPECTORA GENERAL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LORETO GALLARDO HENRIQUEZ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61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JEFE UNIDAD TÉCNICA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SANDRA GONZÁLEZ RAMOS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662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/>
                        <a:t>ENCARGADA  CONVIVENCIA ESCOLAR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JESSICA SAAVEDRA CARTES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  <a:tr h="7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ENCARGADA DEPTO. APOYO INTEGRAL AL ESTUDIANTE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ckwell"/>
                        <a:buNone/>
                      </a:pPr>
                      <a:r>
                        <a:rPr lang="es-CL" sz="1400"/>
                        <a:t>JOSELYN RODRÍGUEZ BRAVO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185" name="Google Shape;185;p6"/>
          <p:cNvSpPr txBox="1">
            <a:spLocks noGrp="1"/>
          </p:cNvSpPr>
          <p:nvPr>
            <p:ph type="ctrTitle"/>
          </p:nvPr>
        </p:nvSpPr>
        <p:spPr>
          <a:xfrm rot="-900000">
            <a:off x="182917" y="740650"/>
            <a:ext cx="5985159" cy="81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s-CL" sz="2400" b="1">
                <a:latin typeface="Century Gothic"/>
                <a:ea typeface="Century Gothic"/>
                <a:cs typeface="Century Gothic"/>
                <a:sym typeface="Century Gothic"/>
              </a:rPr>
              <a:t> ORGANIZACIÓN INTERNA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755576" y="0"/>
            <a:ext cx="7024744" cy="71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s-CL" sz="2700" b="1"/>
              <a:t/>
            </a:r>
            <a:br>
              <a:rPr lang="es-CL" sz="2700" b="1"/>
            </a:br>
            <a:r>
              <a:rPr lang="es-CL" sz="2700" b="1"/>
              <a:t/>
            </a:r>
            <a:br>
              <a:rPr lang="es-CL" sz="2700" b="1"/>
            </a:br>
            <a:r>
              <a:rPr lang="es-CL" sz="2700" b="1">
                <a:solidFill>
                  <a:srgbClr val="C00000"/>
                </a:solidFill>
              </a:rPr>
              <a:t/>
            </a:r>
            <a:br>
              <a:rPr lang="es-CL" sz="2700" b="1">
                <a:solidFill>
                  <a:srgbClr val="C00000"/>
                </a:solidFill>
              </a:rPr>
            </a:br>
            <a:r>
              <a:rPr lang="es-CL" sz="27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Personal Docente y Asistentes de la Educación</a:t>
            </a:r>
            <a:endParaRPr sz="2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91" name="Google Shape;191;p7"/>
          <p:cNvGraphicFramePr/>
          <p:nvPr/>
        </p:nvGraphicFramePr>
        <p:xfrm>
          <a:off x="899592" y="764704"/>
          <a:ext cx="7384775" cy="5700612"/>
        </p:xfrm>
        <a:graphic>
          <a:graphicData uri="http://schemas.openxmlformats.org/drawingml/2006/table">
            <a:tbl>
              <a:tblPr firstRow="1" bandRow="1">
                <a:noFill/>
                <a:tableStyleId>{81C094A1-AADD-41CC-9943-BADF81753996}</a:tableStyleId>
              </a:tblPr>
              <a:tblGrid>
                <a:gridCol w="3343875"/>
                <a:gridCol w="4040900"/>
              </a:tblGrid>
              <a:tr h="24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CARGO</a:t>
                      </a:r>
                      <a:endParaRPr/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CANTIDAD</a:t>
                      </a:r>
                      <a:endParaRPr/>
                    </a:p>
                  </a:txBody>
                  <a:tcPr marL="53950" marR="53950" marT="0" marB="0"/>
                </a:tc>
              </a:tr>
              <a:tr h="33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Educadoras de Párvulo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53950" marR="53950" marT="0" marB="0"/>
                </a:tc>
              </a:tr>
              <a:tr h="30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Docentes Educación Básica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30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Psicóloga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30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Asistente Social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30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Educadoras Diferenciales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28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Asistentes  de párvulo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129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Asistentes de la educación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  secretarias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 inspectores de patio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 auxiliares de aseo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asistente Portería</a:t>
                      </a:r>
                      <a:endParaRPr sz="1400" b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101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Docentes y asistentes de apoyo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Docente Apoyo a la U.T.P.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docente  encargada CRA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docente encargada de TIC´S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 docentes y  asistentes  apoyo aula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  <a:tr h="903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Monitores encargados de talleres deportivos y artísticos 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 docentes y monitores  especialistas en:</a:t>
                      </a:r>
                      <a:endParaRPr sz="14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Danza y Tenis de Mesa.</a:t>
                      </a:r>
                      <a:endParaRPr sz="1400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3950" marR="5395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Google Shape;196;p8"/>
          <p:cNvGraphicFramePr/>
          <p:nvPr/>
        </p:nvGraphicFramePr>
        <p:xfrm>
          <a:off x="570249" y="2780928"/>
          <a:ext cx="8064900" cy="2349625"/>
        </p:xfrm>
        <a:graphic>
          <a:graphicData uri="http://schemas.openxmlformats.org/drawingml/2006/table">
            <a:tbl>
              <a:tblPr firstRow="1" bandRow="1">
                <a:noFill/>
                <a:tableStyleId>{81C094A1-AADD-41CC-9943-BADF81753996}</a:tableStyleId>
              </a:tblPr>
              <a:tblGrid>
                <a:gridCol w="2688300"/>
                <a:gridCol w="2688300"/>
                <a:gridCol w="2688300"/>
              </a:tblGrid>
              <a:tr h="939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N° ALUMNOS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PORCENTAJE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46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Matrícula 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377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46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Aprobados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374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99,2 %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  <a:tr h="469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Reprobados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3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800"/>
                        <a:t>0,8 %</a:t>
                      </a:r>
                      <a:endParaRPr sz="2800">
                        <a:solidFill>
                          <a:srgbClr val="76923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</a:tr>
            </a:tbl>
          </a:graphicData>
        </a:graphic>
      </p:graphicFrame>
      <p:sp>
        <p:nvSpPr>
          <p:cNvPr id="197" name="Google Shape;197;p8"/>
          <p:cNvSpPr txBox="1"/>
          <p:nvPr/>
        </p:nvSpPr>
        <p:spPr>
          <a:xfrm>
            <a:off x="755576" y="980728"/>
            <a:ext cx="769424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Gothic"/>
              <a:buNone/>
            </a:pPr>
            <a:r>
              <a:rPr lang="es-CL"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Eficiencia Interna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Gothic"/>
              <a:buNone/>
            </a:pPr>
            <a:endParaRPr sz="4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Gothic"/>
              <a:buNone/>
            </a:pPr>
            <a:r>
              <a:rPr lang="es-CL"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Matr</a:t>
            </a:r>
            <a:r>
              <a:rPr lang="es-CL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</a:t>
            </a:r>
            <a:r>
              <a:rPr lang="es-CL"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cula /Aprobación-Reprobación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Kilter">
  <a:themeElements>
    <a:clrScheme name="Kilter">
      <a:dk1>
        <a:srgbClr val="000000"/>
      </a:dk1>
      <a:lt1>
        <a:srgbClr val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2964</Words>
  <Application>Microsoft Office PowerPoint</Application>
  <PresentationFormat>Presentación en pantalla (4:3)</PresentationFormat>
  <Paragraphs>720</Paragraphs>
  <Slides>51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0" baseType="lpstr">
      <vt:lpstr>Arial</vt:lpstr>
      <vt:lpstr>Noto Sans Symbols</vt:lpstr>
      <vt:lpstr>Rockwell</vt:lpstr>
      <vt:lpstr>Calibri</vt:lpstr>
      <vt:lpstr>Bodoni</vt:lpstr>
      <vt:lpstr>Century Gothic</vt:lpstr>
      <vt:lpstr>Times New Roman</vt:lpstr>
      <vt:lpstr>Roboto</vt:lpstr>
      <vt:lpstr>Kilter</vt:lpstr>
      <vt:lpstr>Escuela General Alberto Bachelet Martínez</vt:lpstr>
      <vt:lpstr>Presentación de PowerPoint</vt:lpstr>
      <vt:lpstr>Presentación de PowerPoint</vt:lpstr>
      <vt:lpstr>Presentación de PowerPoint</vt:lpstr>
      <vt:lpstr>Instrumentos de Gestión </vt:lpstr>
      <vt:lpstr> ORGANISMOS INTERNOS </vt:lpstr>
      <vt:lpstr> ORGANIZACIÓN INTERNA</vt:lpstr>
      <vt:lpstr>     Personal Docente y Asistentes de la Educación</vt:lpstr>
      <vt:lpstr>Presentación de PowerPoint</vt:lpstr>
      <vt:lpstr>PORCENTAJE DE  ASISTENCIA </vt:lpstr>
      <vt:lpstr> ALIANZAS ESTRATÉGICAS                                                        Y REDES DE APOYO </vt:lpstr>
      <vt:lpstr> RELACIONES CON LA COMUNIDAD</vt:lpstr>
      <vt:lpstr>SISTEMA DE PERFECCIONAMIENTO</vt:lpstr>
      <vt:lpstr>Visitas Agencia de la calidad y/o Superintendencia de Educación</vt:lpstr>
      <vt:lpstr> RECURSOS  2021 </vt:lpstr>
      <vt:lpstr>Gestión Pedagógica</vt:lpstr>
      <vt:lpstr>Programa y proyectos pedagógicos</vt:lpstr>
      <vt:lpstr>PLAN DE MEJORAMIENTO EDUCATIVO     2021</vt:lpstr>
      <vt:lpstr>Plan de Mejoramiento Educativo 2021</vt:lpstr>
      <vt:lpstr>Habilidades comprensión lectora (aprendizajes claves )</vt:lpstr>
      <vt:lpstr>Localizar información explícita, implícita e inferencial</vt:lpstr>
      <vt:lpstr>Eje Número y operaciones (Aprendizaje clave matemática)</vt:lpstr>
      <vt:lpstr>Eje Número y operaciones (Aprendizaje clave matemática)</vt:lpstr>
      <vt:lpstr>Adquisición lectora</vt:lpstr>
      <vt:lpstr>Adquisición de la  lectura</vt:lpstr>
      <vt:lpstr>Evaluación Diagnóstico Integral de Aprendizajes (DIA)</vt:lpstr>
      <vt:lpstr>Resultados evaluaciones DIA (Lectura)</vt:lpstr>
      <vt:lpstr>Resultados evaluaciones DIA </vt:lpstr>
      <vt:lpstr>Resultados evaluaciones DIA (Matemática)</vt:lpstr>
      <vt:lpstr>Resultados evaluaciones DIA (Matemática) </vt:lpstr>
      <vt:lpstr>Planes de acompañamiento 2021 (Decreto 67)</vt:lpstr>
      <vt:lpstr>Estudiantes con planes de acompañamiento 2021</vt:lpstr>
      <vt:lpstr>    Actividades extracurriculares</vt:lpstr>
      <vt:lpstr>PREMIACIONES TORNEOS Y CONCURSOS</vt:lpstr>
      <vt:lpstr>Taller de Danza: </vt:lpstr>
      <vt:lpstr>Taller de danza</vt:lpstr>
      <vt:lpstr>Presentación de PowerPoint</vt:lpstr>
      <vt:lpstr>Tenis de mesa</vt:lpstr>
      <vt:lpstr>Plan de apoyo integral al estudiante-Convivencia escolar</vt:lpstr>
      <vt:lpstr>PSICOLOGÍA</vt:lpstr>
      <vt:lpstr>TRABAJO SOCIAL</vt:lpstr>
      <vt:lpstr>Intervenciones Dupla Psicosocial</vt:lpstr>
      <vt:lpstr>Dupla psicosocial</vt:lpstr>
      <vt:lpstr>EDUCACIÓN DIFERENCIAL</vt:lpstr>
      <vt:lpstr>ESTUDIANTES ATENDIDOS</vt:lpstr>
      <vt:lpstr>Convivencia Escolar</vt:lpstr>
      <vt:lpstr>Departamento de Apoyo Integral Al Estudiante- Convivencia escolar          Acciones conjuntas</vt:lpstr>
      <vt:lpstr>Presentación de PowerPoint</vt:lpstr>
      <vt:lpstr>INTERVENCIÓN SOCIOEMOCIONAL</vt:lpstr>
      <vt:lpstr>12. DESAFÍOS INSTITUCIONALES</vt:lpstr>
      <vt:lpstr>Tú eres la pieza clave…  Cuenta Pública 2021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General Alberto Bachelet Martínez</dc:title>
  <dc:creator>Patty</dc:creator>
  <cp:lastModifiedBy>Escuela Bachelet</cp:lastModifiedBy>
  <cp:revision>2</cp:revision>
  <dcterms:created xsi:type="dcterms:W3CDTF">2012-02-29T02:43:22Z</dcterms:created>
  <dcterms:modified xsi:type="dcterms:W3CDTF">2022-03-30T19:08:05Z</dcterms:modified>
</cp:coreProperties>
</file>